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0"/>
  </p:notesMasterIdLst>
  <p:handoutMasterIdLst>
    <p:handoutMasterId r:id="rId21"/>
  </p:handoutMasterIdLst>
  <p:sldIdLst>
    <p:sldId id="413" r:id="rId2"/>
    <p:sldId id="450" r:id="rId3"/>
    <p:sldId id="447" r:id="rId4"/>
    <p:sldId id="444" r:id="rId5"/>
    <p:sldId id="476" r:id="rId6"/>
    <p:sldId id="477" r:id="rId7"/>
    <p:sldId id="478" r:id="rId8"/>
    <p:sldId id="445" r:id="rId9"/>
    <p:sldId id="479" r:id="rId10"/>
    <p:sldId id="484" r:id="rId11"/>
    <p:sldId id="483" r:id="rId12"/>
    <p:sldId id="482" r:id="rId13"/>
    <p:sldId id="485" r:id="rId14"/>
    <p:sldId id="486" r:id="rId15"/>
    <p:sldId id="491" r:id="rId16"/>
    <p:sldId id="495" r:id="rId17"/>
    <p:sldId id="492" r:id="rId18"/>
    <p:sldId id="472" r:id="rId19"/>
  </p:sldIdLst>
  <p:sldSz cx="9144000" cy="5143500" type="screen16x9"/>
  <p:notesSz cx="6858000" cy="9144000"/>
  <p:embeddedFontLst>
    <p:embeddedFont>
      <p:font typeface="Bahnschrift Condensed" panose="020B0502040204020203" pitchFamily="34" charset="0"/>
      <p:regular r:id="rId22"/>
      <p:bold r:id="rId23"/>
    </p:embeddedFont>
    <p:embeddedFont>
      <p:font typeface="Bahnschrift SemiBold" panose="020B0502040204020203" pitchFamily="34" charset="0"/>
      <p:bold r:id="rId24"/>
    </p:embeddedFont>
    <p:embeddedFont>
      <p:font typeface="Berlin Sans FB Demi" panose="020E0802020502020306" pitchFamily="34" charset="0"/>
      <p:bold r:id="rId25"/>
    </p:embeddedFont>
    <p:embeddedFont>
      <p:font typeface="Inter" panose="020B0604020202020204" charset="0"/>
      <p:regular r:id="rId26"/>
      <p:bold r:id="rId27"/>
    </p:embeddedFont>
    <p:embeddedFont>
      <p:font typeface="Philosopher" panose="020B0604020202020204" charset="0"/>
      <p:regular r:id="rId28"/>
      <p:bold r:id="rId29"/>
      <p:italic r:id="rId30"/>
      <p:boldItalic r:id="rId31"/>
    </p:embeddedFont>
    <p:embeddedFont>
      <p:font typeface="Poppins" panose="00000500000000000000" pitchFamily="2" charset="0"/>
      <p:regular r:id="rId32"/>
      <p:bold r:id="rId33"/>
      <p:italic r:id="rId34"/>
      <p:boldItalic r:id="rId35"/>
    </p:embeddedFont>
    <p:embeddedFont>
      <p:font typeface="Tahoma" panose="020B0604030504040204" pitchFamily="34" charset="0"/>
      <p:regular r:id="rId36"/>
      <p:bold r:id="rId37"/>
    </p:embeddedFont>
  </p:embeddedFontLst>
  <p:custDataLst>
    <p:tags r:id="rId3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1C86447-4811-4A3E-8C54-18D1B86B7AF6}">
          <p14:sldIdLst>
            <p14:sldId id="413"/>
            <p14:sldId id="450"/>
            <p14:sldId id="447"/>
            <p14:sldId id="444"/>
            <p14:sldId id="476"/>
            <p14:sldId id="477"/>
            <p14:sldId id="478"/>
            <p14:sldId id="445"/>
            <p14:sldId id="479"/>
            <p14:sldId id="484"/>
            <p14:sldId id="483"/>
            <p14:sldId id="482"/>
            <p14:sldId id="485"/>
            <p14:sldId id="486"/>
            <p14:sldId id="491"/>
            <p14:sldId id="495"/>
            <p14:sldId id="492"/>
            <p14:sldId id="472"/>
          </p14:sldIdLst>
        </p14:section>
      </p14:sectionLst>
    </p:ext>
    <p:ext uri="{EFAFB233-063F-42B5-8137-9DF3F51BA10A}">
      <p15:sldGuideLst xmlns:p15="http://schemas.microsoft.com/office/powerpoint/2012/main">
        <p15:guide id="1" pos="144" userDrawn="1">
          <p15:clr>
            <a:srgbClr val="A4A3A4"/>
          </p15:clr>
        </p15:guide>
        <p15:guide id="2" pos="5252" userDrawn="1">
          <p15:clr>
            <a:srgbClr val="A4A3A4"/>
          </p15:clr>
        </p15:guide>
        <p15:guide id="3" orient="horz" pos="1737" userDrawn="1">
          <p15:clr>
            <a:srgbClr val="A4A3A4"/>
          </p15:clr>
        </p15:guide>
        <p15:guide id="4" orient="horz" pos="214" userDrawn="1">
          <p15:clr>
            <a:srgbClr val="A4A3A4"/>
          </p15:clr>
        </p15:guide>
        <p15:guide id="5" orient="horz" pos="2837" userDrawn="1">
          <p15:clr>
            <a:srgbClr val="A4A3A4"/>
          </p15:clr>
        </p15:guide>
        <p15:guide id="6" orient="horz" pos="2437" userDrawn="1">
          <p15:clr>
            <a:srgbClr val="A4A3A4"/>
          </p15:clr>
        </p15:guide>
        <p15:guide id="7" pos="2491" userDrawn="1">
          <p15:clr>
            <a:srgbClr val="A4A3A4"/>
          </p15:clr>
        </p15:guide>
        <p15:guide id="8" pos="417" userDrawn="1">
          <p15:clr>
            <a:srgbClr val="A4A3A4"/>
          </p15:clr>
        </p15:guide>
        <p15:guide id="9" pos="2932" userDrawn="1">
          <p15:clr>
            <a:srgbClr val="A4A3A4"/>
          </p15:clr>
        </p15:guide>
        <p15:guide id="10" orient="horz" pos="7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919"/>
    <a:srgbClr val="A3623F"/>
    <a:srgbClr val="F0EBE4"/>
    <a:srgbClr val="C69872"/>
    <a:srgbClr val="CAB69D"/>
    <a:srgbClr val="27D6C4"/>
    <a:srgbClr val="134037"/>
    <a:srgbClr val="141414"/>
    <a:srgbClr val="8F6245"/>
    <a:srgbClr val="C89A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41" autoAdjust="0"/>
  </p:normalViewPr>
  <p:slideViewPr>
    <p:cSldViewPr snapToGrid="0" showGuides="1">
      <p:cViewPr varScale="1">
        <p:scale>
          <a:sx n="82" d="100"/>
          <a:sy n="82" d="100"/>
        </p:scale>
        <p:origin x="844" y="52"/>
      </p:cViewPr>
      <p:guideLst>
        <p:guide pos="144"/>
        <p:guide pos="5252"/>
        <p:guide orient="horz" pos="1737"/>
        <p:guide orient="horz" pos="214"/>
        <p:guide orient="horz" pos="2837"/>
        <p:guide orient="horz" pos="2437"/>
        <p:guide pos="2491"/>
        <p:guide pos="417"/>
        <p:guide pos="2932"/>
        <p:guide orient="horz" pos="751"/>
      </p:guideLst>
    </p:cSldViewPr>
  </p:slideViewPr>
  <p:notesTextViewPr>
    <p:cViewPr>
      <p:scale>
        <a:sx n="1" d="1"/>
        <a:sy n="1" d="1"/>
      </p:scale>
      <p:origin x="0" y="0"/>
    </p:cViewPr>
  </p:notesText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presProps" Target="presProps.xml"/><Relationship Id="rId21" Type="http://schemas.openxmlformats.org/officeDocument/2006/relationships/handoutMaster" Target="handoutMasters/handoutMaster1.xml"/><Relationship Id="rId34" Type="http://schemas.openxmlformats.org/officeDocument/2006/relationships/font" Target="fonts/font1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8.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Inter" panose="02000503000000020004" charset="0"/>
              <a:ea typeface="Inter" panose="02000503000000020004" charset="0"/>
              <a:cs typeface="Inter" panose="020005030000000200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Inter" panose="02000503000000020004" charset="0"/>
                <a:ea typeface="Inter" panose="02000503000000020004" charset="0"/>
                <a:cs typeface="Inter" panose="02000503000000020004" charset="0"/>
              </a:rPr>
              <a:t>2025/3/24</a:t>
            </a:fld>
            <a:endParaRPr lang="zh-CN" altLang="en-US">
              <a:latin typeface="Inter" panose="02000503000000020004" charset="0"/>
              <a:ea typeface="Inter" panose="02000503000000020004" charset="0"/>
              <a:cs typeface="Inter" panose="020005030000000200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Inter" panose="02000503000000020004" charset="0"/>
              <a:ea typeface="Inter" panose="02000503000000020004" charset="0"/>
              <a:cs typeface="Inter" panose="020005030000000200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Inter" panose="02000503000000020004" charset="0"/>
                <a:ea typeface="Inter" panose="02000503000000020004" charset="0"/>
                <a:cs typeface="Inter" panose="02000503000000020004" charset="0"/>
              </a:rPr>
              <a:t>‹#›</a:t>
            </a:fld>
            <a:endParaRPr lang="zh-CN" altLang="en-US">
              <a:latin typeface="Inter" panose="02000503000000020004" charset="0"/>
              <a:ea typeface="Inter" panose="02000503000000020004" charset="0"/>
              <a:cs typeface="Inter" panose="0200050300000002000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nter" panose="02000503000000020004" charset="0"/>
                <a:ea typeface="Inter" panose="02000503000000020004" charset="0"/>
                <a:cs typeface="Inter" panose="020005030000000200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nter" panose="02000503000000020004" charset="0"/>
                <a:ea typeface="Inter" panose="02000503000000020004" charset="0"/>
                <a:cs typeface="Inter" panose="02000503000000020004" charset="0"/>
              </a:defRPr>
            </a:lvl1pPr>
          </a:lstStyle>
          <a:p>
            <a:fld id="{D2A48B96-639E-45A3-A0BA-2464DFDB1FAA}" type="datetimeFigureOut">
              <a:rPr lang="zh-CN" altLang="en-US" smtClean="0"/>
              <a:t>2025/3/24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nter" panose="02000503000000020004" charset="0"/>
                <a:ea typeface="Inter" panose="02000503000000020004" charset="0"/>
                <a:cs typeface="Inter" panose="020005030000000200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nter" panose="02000503000000020004" charset="0"/>
                <a:ea typeface="Inter" panose="02000503000000020004" charset="0"/>
                <a:cs typeface="Inter" panose="02000503000000020004" charset="0"/>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nter" panose="02000503000000020004" charset="0"/>
        <a:ea typeface="Inter" panose="02000503000000020004" charset="0"/>
        <a:cs typeface="Inter" panose="02000503000000020004" charset="0"/>
      </a:defRPr>
    </a:lvl1pPr>
    <a:lvl2pPr marL="457200" algn="l" defTabSz="914400" rtl="0" eaLnBrk="1" latinLnBrk="0" hangingPunct="1">
      <a:defRPr sz="1200" kern="1200">
        <a:solidFill>
          <a:schemeClr val="tx1"/>
        </a:solidFill>
        <a:latin typeface="Inter" panose="02000503000000020004" charset="0"/>
        <a:ea typeface="Inter" panose="02000503000000020004" charset="0"/>
        <a:cs typeface="Inter" panose="02000503000000020004" charset="0"/>
      </a:defRPr>
    </a:lvl2pPr>
    <a:lvl3pPr marL="914400" algn="l" defTabSz="914400" rtl="0" eaLnBrk="1" latinLnBrk="0" hangingPunct="1">
      <a:defRPr sz="1200" kern="1200">
        <a:solidFill>
          <a:schemeClr val="tx1"/>
        </a:solidFill>
        <a:latin typeface="Inter" panose="02000503000000020004" charset="0"/>
        <a:ea typeface="Inter" panose="02000503000000020004" charset="0"/>
        <a:cs typeface="Inter" panose="02000503000000020004" charset="0"/>
      </a:defRPr>
    </a:lvl3pPr>
    <a:lvl4pPr marL="1371600" algn="l" defTabSz="914400" rtl="0" eaLnBrk="1" latinLnBrk="0" hangingPunct="1">
      <a:defRPr sz="1200" kern="1200">
        <a:solidFill>
          <a:schemeClr val="tx1"/>
        </a:solidFill>
        <a:latin typeface="Inter" panose="02000503000000020004" charset="0"/>
        <a:ea typeface="Inter" panose="02000503000000020004" charset="0"/>
        <a:cs typeface="Inter" panose="02000503000000020004" charset="0"/>
      </a:defRPr>
    </a:lvl4pPr>
    <a:lvl5pPr marL="1828800" algn="l" defTabSz="914400" rtl="0" eaLnBrk="1" latinLnBrk="0" hangingPunct="1">
      <a:defRPr sz="1200" kern="1200">
        <a:solidFill>
          <a:schemeClr val="tx1"/>
        </a:solidFill>
        <a:latin typeface="Inter" panose="02000503000000020004" charset="0"/>
        <a:ea typeface="Inter" panose="02000503000000020004" charset="0"/>
        <a:cs typeface="Inter" panose="020005030000000200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7849" b="7849"/>
          <a:stretch>
            <a:fillRect/>
          </a:stretch>
        </p:blipFill>
        <p:spPr>
          <a:xfrm>
            <a:off x="0" y="0"/>
            <a:ext cx="9144000" cy="5143500"/>
          </a:xfrm>
          <a:prstGeom prst="rect">
            <a:avLst/>
          </a:prstGeom>
        </p:spPr>
      </p:pic>
      <p:sp>
        <p:nvSpPr>
          <p:cNvPr id="4" name="矩形 3"/>
          <p:cNvSpPr/>
          <p:nvPr userDrawn="1"/>
        </p:nvSpPr>
        <p:spPr>
          <a:xfrm>
            <a:off x="0" y="0"/>
            <a:ext cx="9144000" cy="5143500"/>
          </a:xfrm>
          <a:prstGeom prst="rect">
            <a:avLst/>
          </a:prstGeom>
          <a:solidFill>
            <a:srgbClr val="F0EBE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rgbClr val="F0EBE4"/>
        </a:solidFill>
        <a:effectLst/>
      </p:bgPr>
    </p:bg>
    <p:spTree>
      <p:nvGrpSpPr>
        <p:cNvPr id="1" name=""/>
        <p:cNvGrpSpPr/>
        <p:nvPr/>
      </p:nvGrpSpPr>
      <p:grpSpPr>
        <a:xfrm>
          <a:off x="0" y="0"/>
          <a:ext cx="0" cy="0"/>
          <a:chOff x="0" y="0"/>
          <a:chExt cx="0" cy="0"/>
        </a:xfrm>
      </p:grpSpPr>
      <p:sp>
        <p:nvSpPr>
          <p:cNvPr id="2" name="图片占位符 4"/>
          <p:cNvSpPr>
            <a:spLocks noGrp="1"/>
          </p:cNvSpPr>
          <p:nvPr>
            <p:ph type="pic" sz="quarter" idx="12"/>
          </p:nvPr>
        </p:nvSpPr>
        <p:spPr>
          <a:xfrm>
            <a:off x="355600" y="969459"/>
            <a:ext cx="1423195" cy="2452397"/>
          </a:xfrm>
          <a:prstGeom prst="roundRect">
            <a:avLst>
              <a:gd name="adj" fmla="val 0"/>
            </a:avLst>
          </a:prstGeom>
        </p:spPr>
        <p:txBody>
          <a:bodyPr/>
          <a:lstStyle/>
          <a:p>
            <a:endParaRPr lang="zh-CN" altLang="en-US"/>
          </a:p>
        </p:txBody>
      </p:sp>
      <p:sp>
        <p:nvSpPr>
          <p:cNvPr id="3" name="图片占位符 4"/>
          <p:cNvSpPr>
            <a:spLocks noGrp="1"/>
          </p:cNvSpPr>
          <p:nvPr>
            <p:ph type="pic" sz="quarter" idx="13"/>
          </p:nvPr>
        </p:nvSpPr>
        <p:spPr>
          <a:xfrm>
            <a:off x="2527300" y="969459"/>
            <a:ext cx="1423195" cy="2452397"/>
          </a:xfrm>
          <a:prstGeom prst="roundRect">
            <a:avLst>
              <a:gd name="adj" fmla="val 0"/>
            </a:avLst>
          </a:prstGeom>
        </p:spPr>
        <p:txBody>
          <a:bodyPr/>
          <a:lstStyle/>
          <a:p>
            <a:endParaRPr lang="zh-CN" altLang="en-US"/>
          </a:p>
        </p:txBody>
      </p:sp>
      <p:sp>
        <p:nvSpPr>
          <p:cNvPr id="4" name="图片占位符 4"/>
          <p:cNvSpPr>
            <a:spLocks noGrp="1"/>
          </p:cNvSpPr>
          <p:nvPr>
            <p:ph type="pic" sz="quarter" idx="14"/>
          </p:nvPr>
        </p:nvSpPr>
        <p:spPr>
          <a:xfrm>
            <a:off x="4699000" y="969459"/>
            <a:ext cx="1423195" cy="2452397"/>
          </a:xfrm>
          <a:prstGeom prst="roundRect">
            <a:avLst>
              <a:gd name="adj" fmla="val 0"/>
            </a:avLst>
          </a:prstGeom>
        </p:spPr>
        <p:txBody>
          <a:bodyPr/>
          <a:lstStyle/>
          <a:p>
            <a:endParaRPr lang="zh-CN" altLang="en-US"/>
          </a:p>
        </p:txBody>
      </p:sp>
      <p:sp>
        <p:nvSpPr>
          <p:cNvPr id="5" name="图片占位符 4"/>
          <p:cNvSpPr>
            <a:spLocks noGrp="1"/>
          </p:cNvSpPr>
          <p:nvPr>
            <p:ph type="pic" sz="quarter" idx="15"/>
          </p:nvPr>
        </p:nvSpPr>
        <p:spPr>
          <a:xfrm>
            <a:off x="6870699" y="969459"/>
            <a:ext cx="1423195" cy="2452397"/>
          </a:xfrm>
          <a:prstGeom prst="roundRect">
            <a:avLst>
              <a:gd name="adj" fmla="val 0"/>
            </a:avLst>
          </a:prstGeo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图片占位符 4"/>
          <p:cNvSpPr>
            <a:spLocks noGrp="1"/>
          </p:cNvSpPr>
          <p:nvPr>
            <p:ph type="pic" sz="quarter" idx="12"/>
          </p:nvPr>
        </p:nvSpPr>
        <p:spPr>
          <a:xfrm>
            <a:off x="3237272" y="2705239"/>
            <a:ext cx="5678128" cy="1750142"/>
          </a:xfrm>
          <a:prstGeom prst="roundRect">
            <a:avLst>
              <a:gd name="adj" fmla="val 4027"/>
            </a:avLst>
          </a:prstGeom>
        </p:spPr>
        <p:txBody>
          <a:bodyPr/>
          <a:lstStyle/>
          <a:p>
            <a:r>
              <a:rPr lang="zh-CN" altLang="en-US"/>
              <a:t>单击图标添加图片</a:t>
            </a:r>
          </a:p>
        </p:txBody>
      </p:sp>
      <p:sp>
        <p:nvSpPr>
          <p:cNvPr id="3" name="矩形: 圆角 2"/>
          <p:cNvSpPr/>
          <p:nvPr userDrawn="1"/>
        </p:nvSpPr>
        <p:spPr>
          <a:xfrm>
            <a:off x="228600" y="2704255"/>
            <a:ext cx="2926800" cy="1751126"/>
          </a:xfrm>
          <a:prstGeom prst="roundRect">
            <a:avLst>
              <a:gd name="adj" fmla="val 377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2" name="图片占位符 4"/>
          <p:cNvSpPr>
            <a:spLocks noGrp="1"/>
          </p:cNvSpPr>
          <p:nvPr>
            <p:ph type="pic" sz="quarter" idx="12"/>
          </p:nvPr>
        </p:nvSpPr>
        <p:spPr>
          <a:xfrm>
            <a:off x="228601" y="2733965"/>
            <a:ext cx="2800926" cy="1736434"/>
          </a:xfrm>
          <a:prstGeom prst="roundRect">
            <a:avLst>
              <a:gd name="adj" fmla="val 4027"/>
            </a:avLst>
          </a:prstGeom>
        </p:spPr>
        <p:txBody>
          <a:bodyPr/>
          <a:lstStyle/>
          <a:p>
            <a:endParaRPr lang="zh-CN" altLang="en-US"/>
          </a:p>
        </p:txBody>
      </p:sp>
      <p:sp>
        <p:nvSpPr>
          <p:cNvPr id="3" name="图片占位符 4"/>
          <p:cNvSpPr>
            <a:spLocks noGrp="1"/>
          </p:cNvSpPr>
          <p:nvPr>
            <p:ph type="pic" sz="quarter" idx="13"/>
          </p:nvPr>
        </p:nvSpPr>
        <p:spPr>
          <a:xfrm>
            <a:off x="3171537" y="2733965"/>
            <a:ext cx="2800926" cy="1736434"/>
          </a:xfrm>
          <a:prstGeom prst="roundRect">
            <a:avLst>
              <a:gd name="adj" fmla="val 4027"/>
            </a:avLst>
          </a:prstGeom>
        </p:spPr>
        <p:txBody>
          <a:bodyPr/>
          <a:lstStyle/>
          <a:p>
            <a:endParaRPr lang="zh-CN" altLang="en-US"/>
          </a:p>
        </p:txBody>
      </p:sp>
      <p:sp>
        <p:nvSpPr>
          <p:cNvPr id="4" name="图片占位符 4"/>
          <p:cNvSpPr>
            <a:spLocks noGrp="1"/>
          </p:cNvSpPr>
          <p:nvPr>
            <p:ph type="pic" sz="quarter" idx="14"/>
          </p:nvPr>
        </p:nvSpPr>
        <p:spPr>
          <a:xfrm>
            <a:off x="6114474" y="2733965"/>
            <a:ext cx="2800926" cy="1736434"/>
          </a:xfrm>
          <a:prstGeom prst="roundRect">
            <a:avLst>
              <a:gd name="adj" fmla="val 4027"/>
            </a:avLst>
          </a:prstGeo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AB69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Inter" panose="02000503000000020004" charset="0"/>
                <a:ea typeface="Inter" panose="02000503000000020004" charset="0"/>
                <a:cs typeface="Inter" panose="02000503000000020004" charset="0"/>
              </a:defRPr>
            </a:lvl1pPr>
          </a:lstStyle>
          <a:p>
            <a:fld id="{D955F040-ED43-464F-96F2-927121FE6FD0}" type="datetimeFigureOut">
              <a:rPr lang="zh-CN" altLang="en-US" smtClean="0"/>
              <a:t>2025/3/24</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Inter" panose="02000503000000020004" charset="0"/>
                <a:ea typeface="Inter" panose="02000503000000020004" charset="0"/>
                <a:cs typeface="Inter" panose="02000503000000020004" charset="0"/>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Inter" panose="02000503000000020004" charset="0"/>
                <a:ea typeface="Inter" panose="02000503000000020004" charset="0"/>
                <a:cs typeface="Inter" panose="02000503000000020004" charset="0"/>
              </a:defRPr>
            </a:lvl1pPr>
          </a:lstStyle>
          <a:p>
            <a:fld id="{C95CE31C-667C-455E-B312-3B73BAEC616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685800" rtl="0" eaLnBrk="1" latinLnBrk="0" hangingPunct="1">
        <a:lnSpc>
          <a:spcPct val="90000"/>
        </a:lnSpc>
        <a:spcBef>
          <a:spcPct val="0"/>
        </a:spcBef>
        <a:buNone/>
        <a:defRPr sz="3300" kern="1200">
          <a:solidFill>
            <a:schemeClr val="tx1"/>
          </a:solidFill>
          <a:latin typeface="Inter" panose="02000503000000020004" charset="0"/>
          <a:ea typeface="Philosopher" panose="00000500000000000000" charset="0"/>
          <a:cs typeface="Inter" panose="0200050300000002000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Inter" panose="02000503000000020004" charset="0"/>
          <a:ea typeface="Inter" panose="02000503000000020004" charset="0"/>
          <a:cs typeface="Inter" panose="0200050300000002000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Inter" panose="02000503000000020004" charset="0"/>
          <a:ea typeface="Inter" panose="02000503000000020004" charset="0"/>
          <a:cs typeface="Inter" panose="0200050300000002000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Inter" panose="02000503000000020004" charset="0"/>
          <a:ea typeface="Inter" panose="02000503000000020004" charset="0"/>
          <a:cs typeface="Inter" panose="0200050300000002000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Inter" panose="02000503000000020004" charset="0"/>
          <a:ea typeface="Inter" panose="02000503000000020004" charset="0"/>
          <a:cs typeface="Inter" panose="0200050300000002000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Inter" panose="02000503000000020004" charset="0"/>
          <a:ea typeface="Inter" panose="02000503000000020004" charset="0"/>
          <a:cs typeface="Inter" panose="0200050300000002000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8600" y="842527"/>
            <a:ext cx="5410200" cy="3458447"/>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5" name="文本框 14"/>
          <p:cNvSpPr txBox="1"/>
          <p:nvPr/>
        </p:nvSpPr>
        <p:spPr>
          <a:xfrm>
            <a:off x="6535543" y="4889584"/>
            <a:ext cx="2502555" cy="252730"/>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r"/>
            <a:endParaRPr lang="en-US" altLang="zh-CN" sz="1050">
              <a:ln w="19050">
                <a:noFill/>
              </a:ln>
              <a:solidFill>
                <a:schemeClr val="bg1"/>
              </a:solidFill>
              <a:latin typeface="+mj-ea"/>
              <a:ea typeface="+mj-ea"/>
              <a:cs typeface="Inter" panose="02000503000000020004" charset="0"/>
            </a:endParaRPr>
          </a:p>
        </p:txBody>
      </p:sp>
      <p:sp>
        <p:nvSpPr>
          <p:cNvPr id="27" name="文本框 26"/>
          <p:cNvSpPr txBox="1"/>
          <p:nvPr/>
        </p:nvSpPr>
        <p:spPr>
          <a:xfrm>
            <a:off x="228600" y="835025"/>
            <a:ext cx="4982845" cy="1440180"/>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en-US" sz="4400" b="1">
                <a:ln w="19050">
                  <a:noFill/>
                </a:ln>
                <a:solidFill>
                  <a:schemeClr val="bg1"/>
                </a:solidFill>
                <a:latin typeface="Philosopher" panose="00000500000000000000" charset="0"/>
                <a:ea typeface="+mj-ea"/>
                <a:cs typeface="Philosopher" panose="00000500000000000000" charset="0"/>
                <a:sym typeface="Inter" panose="02000503000000020004" charset="0"/>
              </a:rPr>
              <a:t>Predicting House Prices in Bangalore</a:t>
            </a:r>
          </a:p>
        </p:txBody>
      </p:sp>
      <p:sp>
        <p:nvSpPr>
          <p:cNvPr id="34" name="文本框 33"/>
          <p:cNvSpPr txBox="1"/>
          <p:nvPr/>
        </p:nvSpPr>
        <p:spPr>
          <a:xfrm>
            <a:off x="1687195" y="2567940"/>
            <a:ext cx="3829685" cy="575945"/>
          </a:xfrm>
          <a:prstGeom prst="rect">
            <a:avLst/>
          </a:prstGeom>
          <a:noFill/>
          <a:ln>
            <a:noFill/>
          </a:ln>
        </p:spPr>
        <p:txBody>
          <a:bodyPr wrap="square" rtlCol="0">
            <a:spAutoFit/>
          </a:bodyPr>
          <a:lstStyle>
            <a:defPPr>
              <a:defRPr lang="en-US"/>
            </a:defPPr>
            <a:lvl1pPr>
              <a:defRPr sz="1400" spc="0">
                <a:ln w="38100">
                  <a:noFill/>
                </a:ln>
                <a:solidFill>
                  <a:srgbClr val="8F6245"/>
                </a:solidFill>
                <a:effectLst/>
                <a:latin typeface="+mj-ea"/>
                <a:ea typeface="+mj-ea"/>
              </a:defRPr>
            </a:lvl1pPr>
          </a:lstStyle>
          <a:p>
            <a:r>
              <a:rPr lang="en-US" altLang="en-US" sz="1050">
                <a:solidFill>
                  <a:schemeClr val="bg1"/>
                </a:solidFill>
                <a:cs typeface="Inter" panose="02000503000000020004" charset="0"/>
              </a:rPr>
              <a:t>Exploring the use of machine learning techniques to accurately assess and forecast home values in Bangalore's dynamic real estate market.</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5441" y="316230"/>
            <a:ext cx="3007360" cy="451104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E0EE9-94F1-0D7A-09E3-F286DFE599A3}"/>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F18ED519-9F7E-BF7E-6DC7-03E85F77F7B1}"/>
              </a:ext>
            </a:extLst>
          </p:cNvPr>
          <p:cNvSpPr/>
          <p:nvPr/>
        </p:nvSpPr>
        <p:spPr>
          <a:xfrm>
            <a:off x="-1" y="0"/>
            <a:ext cx="9144000" cy="1060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4400" i="1" dirty="0">
                <a:ln w="19050">
                  <a:noFill/>
                </a:ln>
                <a:solidFill>
                  <a:schemeClr val="bg1"/>
                </a:solidFill>
                <a:latin typeface="+mj-ea"/>
                <a:ea typeface="+mj-ea"/>
                <a:cs typeface="Inter" panose="02000503000000020004" charset="0"/>
                <a:sym typeface="+mn-ea"/>
              </a:rPr>
              <a:t>Using Standard- Deviation and Mean</a:t>
            </a:r>
            <a:endParaRPr lang="en-US" altLang="en-US" sz="4400" b="1" i="1" dirty="0">
              <a:ln w="38100">
                <a:noFill/>
              </a:ln>
              <a:solidFill>
                <a:schemeClr val="bg2"/>
              </a:solidFill>
              <a:latin typeface="+mj-ea"/>
              <a:ea typeface="+mj-ea"/>
              <a:cs typeface="Inter" panose="02000503000000020004" charset="0"/>
              <a:sym typeface="+mn-lt"/>
            </a:endParaRPr>
          </a:p>
          <a:p>
            <a:pPr algn="ctr"/>
            <a:endParaRPr lang="zh-CN" altLang="en-US" dirty="0">
              <a:cs typeface="Inter" panose="02000503000000020004" charset="0"/>
            </a:endParaRPr>
          </a:p>
          <a:p>
            <a:pPr algn="ctr"/>
            <a:endParaRPr lang="en-IN" dirty="0"/>
          </a:p>
        </p:txBody>
      </p:sp>
      <p:sp>
        <p:nvSpPr>
          <p:cNvPr id="20" name="TextBox 19">
            <a:extLst>
              <a:ext uri="{FF2B5EF4-FFF2-40B4-BE49-F238E27FC236}">
                <a16:creationId xmlns:a16="http://schemas.microsoft.com/office/drawing/2014/main" id="{BFB472EF-2673-CBBF-9778-F52D1C82D9A1}"/>
              </a:ext>
            </a:extLst>
          </p:cNvPr>
          <p:cNvSpPr txBox="1"/>
          <p:nvPr/>
        </p:nvSpPr>
        <p:spPr>
          <a:xfrm>
            <a:off x="0" y="1138989"/>
            <a:ext cx="4339950" cy="1477328"/>
          </a:xfrm>
          <a:prstGeom prst="rect">
            <a:avLst/>
          </a:prstGeom>
          <a:noFill/>
        </p:spPr>
        <p:txBody>
          <a:bodyPr wrap="square" rtlCol="0">
            <a:spAutoFit/>
          </a:bodyPr>
          <a:lstStyle/>
          <a:p>
            <a:r>
              <a:rPr lang="en-US" altLang="en-US" dirty="0"/>
              <a:t>1.Property prices range from ₹267/sqft to ₹1,20,000/sqft, showing big variations. We remove properties with prices too far from the average.</a:t>
            </a:r>
          </a:p>
          <a:p>
            <a:endParaRPr lang="en-IN" dirty="0"/>
          </a:p>
        </p:txBody>
      </p:sp>
      <p:sp>
        <p:nvSpPr>
          <p:cNvPr id="21" name="TextBox 20">
            <a:extLst>
              <a:ext uri="{FF2B5EF4-FFF2-40B4-BE49-F238E27FC236}">
                <a16:creationId xmlns:a16="http://schemas.microsoft.com/office/drawing/2014/main" id="{805099FE-D80C-5B79-7711-9A5C7251258D}"/>
              </a:ext>
            </a:extLst>
          </p:cNvPr>
          <p:cNvSpPr txBox="1"/>
          <p:nvPr/>
        </p:nvSpPr>
        <p:spPr>
          <a:xfrm>
            <a:off x="4572000" y="1164259"/>
            <a:ext cx="4571999" cy="1477328"/>
          </a:xfrm>
          <a:prstGeom prst="rect">
            <a:avLst/>
          </a:prstGeom>
          <a:noFill/>
        </p:spPr>
        <p:txBody>
          <a:bodyPr wrap="square" rtlCol="0">
            <a:spAutoFit/>
          </a:bodyPr>
          <a:lstStyle/>
          <a:p>
            <a:r>
              <a:rPr lang="en-US" altLang="en-US" dirty="0"/>
              <a:t>2. Now we can remove those 2 BHK apartments whose price_per_sqft is less than mean price_per_sqft of 1 BHK apartment.</a:t>
            </a:r>
          </a:p>
          <a:p>
            <a:endParaRPr lang="en-IN" dirty="0"/>
          </a:p>
        </p:txBody>
      </p:sp>
      <p:pic>
        <p:nvPicPr>
          <p:cNvPr id="3" name="Picture 2">
            <a:extLst>
              <a:ext uri="{FF2B5EF4-FFF2-40B4-BE49-F238E27FC236}">
                <a16:creationId xmlns:a16="http://schemas.microsoft.com/office/drawing/2014/main" id="{39EBD252-74EA-0ADD-29C9-8F35AF2230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59" y="2641587"/>
            <a:ext cx="4175491" cy="24020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C47F9EB8-B430-66DC-F4FC-7C04A28CC0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4409" y="2641587"/>
            <a:ext cx="4475132" cy="23834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2180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2BF77AC-81BA-CF62-F4B2-E08ED8F9F4C3}"/>
              </a:ext>
            </a:extLst>
          </p:cNvPr>
          <p:cNvSpPr/>
          <p:nvPr/>
        </p:nvSpPr>
        <p:spPr>
          <a:xfrm>
            <a:off x="0" y="-1"/>
            <a:ext cx="9144000" cy="1060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sz="4800" i="1" dirty="0">
                <a:ln w="19050">
                  <a:noFill/>
                </a:ln>
                <a:solidFill>
                  <a:schemeClr val="bg1"/>
                </a:solidFill>
                <a:latin typeface="+mj-ea"/>
                <a:ea typeface="+mj-ea"/>
                <a:cs typeface="Inter" panose="02000503000000020004" charset="0"/>
                <a:sym typeface="+mn-ea"/>
              </a:rPr>
              <a:t>Using Bathrooms Feature</a:t>
            </a:r>
            <a:endParaRPr lang="en-US" altLang="en-US" sz="4800" b="1" i="1" dirty="0">
              <a:ln w="38100">
                <a:noFill/>
              </a:ln>
              <a:solidFill>
                <a:schemeClr val="bg2"/>
              </a:solidFill>
              <a:latin typeface="+mj-ea"/>
              <a:ea typeface="+mj-ea"/>
              <a:cs typeface="Inter" panose="02000503000000020004" charset="0"/>
              <a:sym typeface="+mn-lt"/>
            </a:endParaRPr>
          </a:p>
          <a:p>
            <a:pPr algn="ctr"/>
            <a:endParaRPr lang="en-IN" dirty="0"/>
          </a:p>
        </p:txBody>
      </p:sp>
      <p:sp>
        <p:nvSpPr>
          <p:cNvPr id="20" name="TextBox 19">
            <a:extLst>
              <a:ext uri="{FF2B5EF4-FFF2-40B4-BE49-F238E27FC236}">
                <a16:creationId xmlns:a16="http://schemas.microsoft.com/office/drawing/2014/main" id="{41C19109-5ADA-45DC-ADAA-997573197A5B}"/>
              </a:ext>
            </a:extLst>
          </p:cNvPr>
          <p:cNvSpPr txBox="1"/>
          <p:nvPr/>
        </p:nvSpPr>
        <p:spPr>
          <a:xfrm>
            <a:off x="1" y="1233665"/>
            <a:ext cx="4339950" cy="1200329"/>
          </a:xfrm>
          <a:prstGeom prst="rect">
            <a:avLst/>
          </a:prstGeom>
          <a:noFill/>
        </p:spPr>
        <p:txBody>
          <a:bodyPr wrap="square" rtlCol="0">
            <a:spAutoFit/>
          </a:bodyPr>
          <a:lstStyle/>
          <a:p>
            <a:r>
              <a:rPr lang="en-US" altLang="en-US" dirty="0"/>
              <a:t>1.It is unusual to have 2 more bathrooms than number of bedrooms in a home.</a:t>
            </a:r>
          </a:p>
          <a:p>
            <a:endParaRPr lang="en-IN" dirty="0"/>
          </a:p>
        </p:txBody>
      </p:sp>
      <p:sp>
        <p:nvSpPr>
          <p:cNvPr id="21" name="TextBox 20">
            <a:extLst>
              <a:ext uri="{FF2B5EF4-FFF2-40B4-BE49-F238E27FC236}">
                <a16:creationId xmlns:a16="http://schemas.microsoft.com/office/drawing/2014/main" id="{DB83F5B4-29E7-FEF3-459B-FA870AFB904D}"/>
              </a:ext>
            </a:extLst>
          </p:cNvPr>
          <p:cNvSpPr txBox="1"/>
          <p:nvPr/>
        </p:nvSpPr>
        <p:spPr>
          <a:xfrm>
            <a:off x="4572000" y="1164259"/>
            <a:ext cx="4571999" cy="1754326"/>
          </a:xfrm>
          <a:prstGeom prst="rect">
            <a:avLst/>
          </a:prstGeom>
          <a:noFill/>
        </p:spPr>
        <p:txBody>
          <a:bodyPr wrap="square" rtlCol="0">
            <a:spAutoFit/>
          </a:bodyPr>
          <a:lstStyle/>
          <a:p>
            <a:r>
              <a:rPr lang="en-US" altLang="en-US" dirty="0"/>
              <a:t>2. Homes should have at most 1 extra bathroom than bedrooms (e.g., 4 BHK → max 5 baths). Anything above that is an outlier or a data error and can be removed.</a:t>
            </a:r>
          </a:p>
          <a:p>
            <a:endParaRPr lang="en-IN" dirty="0"/>
          </a:p>
        </p:txBody>
      </p:sp>
      <p:pic>
        <p:nvPicPr>
          <p:cNvPr id="23" name="Picture 22">
            <a:extLst>
              <a:ext uri="{FF2B5EF4-FFF2-40B4-BE49-F238E27FC236}">
                <a16:creationId xmlns:a16="http://schemas.microsoft.com/office/drawing/2014/main" id="{C96E21FE-05D5-8D16-ABE7-751213CCA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13" y="2607602"/>
            <a:ext cx="4175490" cy="2407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5" name="Picture 24">
            <a:extLst>
              <a:ext uri="{FF2B5EF4-FFF2-40B4-BE49-F238E27FC236}">
                <a16:creationId xmlns:a16="http://schemas.microsoft.com/office/drawing/2014/main" id="{38F6D0D5-D47D-2288-C2E8-FCBA3D711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1474" y="2693366"/>
            <a:ext cx="4353514" cy="23215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13371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250406" y="0"/>
            <a:ext cx="5893594" cy="5143500"/>
          </a:xfrm>
          <a:prstGeom prst="rect">
            <a:avLst/>
          </a:prstGeom>
          <a:solidFill>
            <a:srgbClr val="A362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429000" cy="5143500"/>
          </a:xfrm>
          <a:prstGeom prst="rect">
            <a:avLst/>
          </a:prstGeom>
        </p:spPr>
      </p:pic>
      <p:sp>
        <p:nvSpPr>
          <p:cNvPr id="20" name="矩形 19"/>
          <p:cNvSpPr/>
          <p:nvPr/>
        </p:nvSpPr>
        <p:spPr>
          <a:xfrm>
            <a:off x="3429000" y="246380"/>
            <a:ext cx="5502275" cy="1938992"/>
          </a:xfrm>
          <a:prstGeom prst="rect">
            <a:avLst/>
          </a:prstGeom>
          <a:noFill/>
          <a:ln>
            <a:noFill/>
          </a:ln>
        </p:spPr>
        <p:txBody>
          <a:bodyPr wrap="square" rtlCol="0">
            <a:spAutoFit/>
          </a:bodyPr>
          <a:lstStyle/>
          <a:p>
            <a:pPr algn="ctr"/>
            <a:endParaRPr lang="en-US" altLang="en-US" sz="4000" i="1" u="sng" dirty="0">
              <a:solidFill>
                <a:schemeClr val="bg2"/>
              </a:solidFill>
              <a:cs typeface="Inter" panose="02000503000000020004" charset="0"/>
              <a:sym typeface="+mn-ea"/>
            </a:endParaRPr>
          </a:p>
          <a:p>
            <a:pPr algn="ctr"/>
            <a:r>
              <a:rPr lang="en-US" altLang="en-US" sz="4000" i="1" u="sng" dirty="0">
                <a:solidFill>
                  <a:schemeClr val="bg2"/>
                </a:solidFill>
                <a:cs typeface="Inter" panose="02000503000000020004" charset="0"/>
                <a:sym typeface="+mn-ea"/>
              </a:rPr>
              <a:t>Encoding Categorical Variables</a:t>
            </a:r>
            <a:endParaRPr lang="en-US" altLang="en-US" sz="4000" b="1" i="1" u="sng" dirty="0">
              <a:ln w="38100">
                <a:noFill/>
              </a:ln>
              <a:solidFill>
                <a:schemeClr val="bg2"/>
              </a:solidFill>
              <a:latin typeface="+mj-ea"/>
              <a:ea typeface="+mj-ea"/>
              <a:cs typeface="Inter" panose="02000503000000020004" charset="0"/>
              <a:sym typeface="+mn-ea"/>
            </a:endParaRPr>
          </a:p>
        </p:txBody>
      </p:sp>
      <p:sp>
        <p:nvSpPr>
          <p:cNvPr id="3" name="文本框 2"/>
          <p:cNvSpPr txBox="1"/>
          <p:nvPr/>
        </p:nvSpPr>
        <p:spPr>
          <a:xfrm>
            <a:off x="3429000" y="1726565"/>
            <a:ext cx="5715000" cy="3416935"/>
          </a:xfrm>
          <a:prstGeom prst="rect">
            <a:avLst/>
          </a:prstGeom>
        </p:spPr>
        <p:txBody>
          <a:bodyPr wrap="square">
            <a:no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ctr"/>
            <a:r>
              <a:rPr lang="en-US" altLang="en-US" sz="1800" dirty="0">
                <a:ln w="19050">
                  <a:noFill/>
                </a:ln>
                <a:solidFill>
                  <a:schemeClr val="bg1"/>
                </a:solidFill>
                <a:latin typeface="+mj-ea"/>
                <a:ea typeface="+mj-ea"/>
                <a:cs typeface="Inter" panose="02000503000000020004" charset="0"/>
              </a:rPr>
              <a:t> </a:t>
            </a:r>
          </a:p>
          <a:p>
            <a:pPr algn="ctr"/>
            <a:endParaRPr lang="en-US" altLang="en-US" sz="1800" dirty="0">
              <a:ln w="19050">
                <a:noFill/>
              </a:ln>
              <a:solidFill>
                <a:schemeClr val="bg1"/>
              </a:solidFill>
              <a:latin typeface="+mj-ea"/>
              <a:ea typeface="+mj-ea"/>
              <a:cs typeface="Inter" panose="02000503000000020004" charset="0"/>
            </a:endParaRPr>
          </a:p>
          <a:p>
            <a:pPr algn="ctr"/>
            <a:r>
              <a:rPr lang="en-US" altLang="en-US" sz="1800" dirty="0">
                <a:ln w="19050">
                  <a:noFill/>
                </a:ln>
                <a:solidFill>
                  <a:schemeClr val="bg1"/>
                </a:solidFill>
                <a:latin typeface="+mj-ea"/>
                <a:ea typeface="+mj-ea"/>
                <a:cs typeface="Inter" panose="02000503000000020004" charset="0"/>
              </a:rPr>
              <a:t>We convert location names into numbers using One-Hot Encoding. This helps the model understand locations better. For example, instead of text like "Indiranagar" or "Whitefield", we create separate columns with 1s and 0s to represent each location. This makes the data suitable for machine learning.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449CB-CA64-D579-E19D-3C2894721F87}"/>
            </a:ext>
          </a:extLst>
        </p:cNvPr>
        <p:cNvGrpSpPr/>
        <p:nvPr/>
      </p:nvGrpSpPr>
      <p:grpSpPr>
        <a:xfrm>
          <a:off x="0" y="0"/>
          <a:ext cx="0" cy="0"/>
          <a:chOff x="0" y="0"/>
          <a:chExt cx="0" cy="0"/>
        </a:xfrm>
      </p:grpSpPr>
      <p:sp>
        <p:nvSpPr>
          <p:cNvPr id="31" name="矩形 30">
            <a:extLst>
              <a:ext uri="{FF2B5EF4-FFF2-40B4-BE49-F238E27FC236}">
                <a16:creationId xmlns:a16="http://schemas.microsoft.com/office/drawing/2014/main" id="{41DD27B8-0717-8939-9AE0-54F31A40E67F}"/>
              </a:ext>
            </a:extLst>
          </p:cNvPr>
          <p:cNvSpPr/>
          <p:nvPr/>
        </p:nvSpPr>
        <p:spPr>
          <a:xfrm>
            <a:off x="0" y="1"/>
            <a:ext cx="9143999" cy="8269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Inter" panose="02000503000000020004" charset="0"/>
            </a:endParaRPr>
          </a:p>
        </p:txBody>
      </p:sp>
      <p:sp>
        <p:nvSpPr>
          <p:cNvPr id="27" name="矩形 26">
            <a:extLst>
              <a:ext uri="{FF2B5EF4-FFF2-40B4-BE49-F238E27FC236}">
                <a16:creationId xmlns:a16="http://schemas.microsoft.com/office/drawing/2014/main" id="{64117982-0F11-9005-6D23-6C40B576E0DF}"/>
              </a:ext>
            </a:extLst>
          </p:cNvPr>
          <p:cNvSpPr/>
          <p:nvPr/>
        </p:nvSpPr>
        <p:spPr bwMode="auto">
          <a:xfrm>
            <a:off x="2579966" y="31727"/>
            <a:ext cx="3266440" cy="1200329"/>
          </a:xfrm>
          <a:prstGeom prst="rect">
            <a:avLst/>
          </a:prstGeom>
          <a:noFill/>
          <a:ln>
            <a:noFill/>
          </a:ln>
        </p:spPr>
        <p:txBody>
          <a:bodyPr wrap="square" rtlCol="0">
            <a:spAutoFit/>
          </a:bodyPr>
          <a:lstStyle/>
          <a:p>
            <a:pPr algn="ctr"/>
            <a:r>
              <a:rPr lang="en-US" altLang="en-US" sz="3600" b="1" i="1" dirty="0">
                <a:ln w="38100">
                  <a:noFill/>
                </a:ln>
                <a:solidFill>
                  <a:schemeClr val="bg2"/>
                </a:solidFill>
                <a:latin typeface="+mj-ea"/>
                <a:ea typeface="+mj-ea"/>
                <a:cs typeface="Inter" panose="02000503000000020004" charset="0"/>
                <a:sym typeface="+mn-lt"/>
              </a:rPr>
              <a:t>Build a Model</a:t>
            </a:r>
          </a:p>
          <a:p>
            <a:pPr algn="ctr"/>
            <a:endParaRPr lang="en-US" altLang="en-US" sz="3600" b="1" i="1" dirty="0">
              <a:ln w="38100">
                <a:noFill/>
              </a:ln>
              <a:solidFill>
                <a:schemeClr val="bg2"/>
              </a:solidFill>
              <a:latin typeface="+mj-ea"/>
              <a:ea typeface="+mj-ea"/>
              <a:cs typeface="Inter" panose="02000503000000020004" charset="0"/>
              <a:sym typeface="+mn-lt"/>
            </a:endParaRPr>
          </a:p>
        </p:txBody>
      </p:sp>
      <p:sp>
        <p:nvSpPr>
          <p:cNvPr id="2" name="文本框 1">
            <a:extLst>
              <a:ext uri="{FF2B5EF4-FFF2-40B4-BE49-F238E27FC236}">
                <a16:creationId xmlns:a16="http://schemas.microsoft.com/office/drawing/2014/main" id="{EA59CC17-C9C0-DD2C-9A20-6511558A1139}"/>
              </a:ext>
            </a:extLst>
          </p:cNvPr>
          <p:cNvSpPr txBox="1"/>
          <p:nvPr/>
        </p:nvSpPr>
        <p:spPr>
          <a:xfrm rot="5400000">
            <a:off x="8019234" y="1077614"/>
            <a:ext cx="1792331" cy="230832"/>
          </a:xfrm>
          <a:prstGeom prst="rect">
            <a:avLst/>
          </a:prstGeom>
          <a:noFill/>
          <a:ln>
            <a:noFill/>
          </a:ln>
        </p:spPr>
        <p:txBody>
          <a:bodyPr wrap="square" rtlCol="0">
            <a:spAutoFit/>
          </a:bodyPr>
          <a:lstStyle>
            <a:defPPr>
              <a:defRPr lang="en-US"/>
            </a:defPPr>
            <a:lvl1pPr>
              <a:defRPr sz="1400" spc="0">
                <a:ln w="38100">
                  <a:noFill/>
                </a:ln>
                <a:solidFill>
                  <a:srgbClr val="8F6245"/>
                </a:solidFill>
                <a:effectLst/>
                <a:latin typeface="+mj-ea"/>
                <a:ea typeface="+mj-ea"/>
              </a:defRPr>
            </a:lvl1pPr>
          </a:lstStyle>
          <a:p>
            <a:pPr algn="dist"/>
            <a:r>
              <a:rPr lang="en-US" altLang="zh-CN" sz="900">
                <a:solidFill>
                  <a:schemeClr val="accent1"/>
                </a:solidFill>
                <a:cs typeface="Inter" panose="02000503000000020004" charset="0"/>
              </a:rPr>
              <a:t>/</a:t>
            </a:r>
          </a:p>
        </p:txBody>
      </p:sp>
      <p:sp>
        <p:nvSpPr>
          <p:cNvPr id="5" name="Text Box 4">
            <a:extLst>
              <a:ext uri="{FF2B5EF4-FFF2-40B4-BE49-F238E27FC236}">
                <a16:creationId xmlns:a16="http://schemas.microsoft.com/office/drawing/2014/main" id="{AAEFBC33-00BF-DFB6-D1A9-D7CED6BDCBA4}"/>
              </a:ext>
            </a:extLst>
          </p:cNvPr>
          <p:cNvSpPr txBox="1"/>
          <p:nvPr/>
        </p:nvSpPr>
        <p:spPr>
          <a:xfrm>
            <a:off x="0" y="858663"/>
            <a:ext cx="9144000" cy="4284836"/>
          </a:xfrm>
          <a:prstGeom prst="rect">
            <a:avLst/>
          </a:prstGeom>
          <a:noFill/>
        </p:spPr>
        <p:txBody>
          <a:bodyPr wrap="square" rtlCol="0">
            <a:noAutofit/>
          </a:bodyPr>
          <a:lstStyle/>
          <a:p>
            <a:r>
              <a:rPr lang="en-US" altLang="en-US" dirty="0"/>
              <a:t> </a:t>
            </a:r>
            <a:r>
              <a:rPr lang="en-US" altLang="en-US" sz="2800" dirty="0">
                <a:latin typeface="Bahnschrift Condensed" panose="020B0502040204020203" pitchFamily="34" charset="0"/>
              </a:rPr>
              <a:t>Splitting Data:</a:t>
            </a:r>
          </a:p>
          <a:p>
            <a:pPr marL="285750" indent="-285750">
              <a:buFont typeface="Arial" panose="020B0604020202020204" pitchFamily="34" charset="0"/>
              <a:buChar char="•"/>
            </a:pPr>
            <a:r>
              <a:rPr lang="en-US" altLang="en-US" dirty="0"/>
              <a:t>Training data (80%) </a:t>
            </a:r>
          </a:p>
          <a:p>
            <a:pPr marL="285750" indent="-285750">
              <a:buFont typeface="Arial" panose="020B0604020202020204" pitchFamily="34" charset="0"/>
              <a:buChar char="•"/>
            </a:pPr>
            <a:r>
              <a:rPr lang="en-US" altLang="en-US" dirty="0"/>
              <a:t>Testing data (20%)</a:t>
            </a:r>
          </a:p>
          <a:p>
            <a:pPr marL="285750" indent="-285750">
              <a:buFont typeface="Arial" panose="020B0604020202020204" pitchFamily="34" charset="0"/>
              <a:buChar char="•"/>
            </a:pPr>
            <a:endParaRPr lang="en-US" altLang="en-US" dirty="0"/>
          </a:p>
          <a:p>
            <a:r>
              <a:rPr lang="en-US" altLang="en-US" sz="2400" i="1" u="sng" dirty="0">
                <a:latin typeface="Bahnschrift SemiBold" panose="020B0502040204020203" pitchFamily="34" charset="0"/>
              </a:rPr>
              <a:t>Training the Model:</a:t>
            </a:r>
          </a:p>
          <a:p>
            <a:r>
              <a:rPr lang="en-US" altLang="en-US" dirty="0"/>
              <a:t>We use Linear Regression, a method that finds the best straight-line relationship between input features (like location, size, etc.) and house price.</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                          Evaluating Accuracy: here we get 86% accuracy</a:t>
            </a:r>
          </a:p>
        </p:txBody>
      </p:sp>
      <p:pic>
        <p:nvPicPr>
          <p:cNvPr id="4" name="Picture Placeholder 3"/>
          <p:cNvPicPr>
            <a:picLocks noChangeAspect="1"/>
          </p:cNvPicPr>
          <p:nvPr/>
        </p:nvPicPr>
        <p:blipFill>
          <a:blip r:embed="rId2"/>
          <a:stretch>
            <a:fillRect/>
          </a:stretch>
        </p:blipFill>
        <p:spPr>
          <a:xfrm>
            <a:off x="1752796" y="3100909"/>
            <a:ext cx="5638406" cy="11839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64678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5ED18-C508-08DC-BC30-E0426CABF17C}"/>
            </a:ext>
          </a:extLst>
        </p:cNvPr>
        <p:cNvGrpSpPr/>
        <p:nvPr/>
      </p:nvGrpSpPr>
      <p:grpSpPr>
        <a:xfrm>
          <a:off x="0" y="0"/>
          <a:ext cx="0" cy="0"/>
          <a:chOff x="0" y="0"/>
          <a:chExt cx="0" cy="0"/>
        </a:xfrm>
      </p:grpSpPr>
      <p:sp>
        <p:nvSpPr>
          <p:cNvPr id="27" name="矩形 26">
            <a:extLst>
              <a:ext uri="{FF2B5EF4-FFF2-40B4-BE49-F238E27FC236}">
                <a16:creationId xmlns:a16="http://schemas.microsoft.com/office/drawing/2014/main" id="{591D5962-79E1-23D1-AEC4-00292EE500CD}"/>
              </a:ext>
            </a:extLst>
          </p:cNvPr>
          <p:cNvSpPr/>
          <p:nvPr/>
        </p:nvSpPr>
        <p:spPr bwMode="auto">
          <a:xfrm>
            <a:off x="0" y="-22312"/>
            <a:ext cx="9144000" cy="1200329"/>
          </a:xfrm>
          <a:prstGeom prst="rect">
            <a:avLst/>
          </a:prstGeom>
          <a:ln/>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en-US" sz="3600" b="1" i="1" dirty="0">
                <a:ln w="38100">
                  <a:noFill/>
                </a:ln>
                <a:solidFill>
                  <a:schemeClr val="bg2"/>
                </a:solidFill>
                <a:latin typeface="+mj-ea"/>
                <a:ea typeface="+mj-ea"/>
                <a:cs typeface="Inter" panose="02000503000000020004" charset="0"/>
                <a:sym typeface="+mn-lt"/>
              </a:rPr>
              <a:t>Measure accuracy of our </a:t>
            </a:r>
            <a:r>
              <a:rPr lang="en-US" altLang="en-US" sz="3600" b="1" i="1" dirty="0" err="1">
                <a:ln w="38100">
                  <a:noFill/>
                </a:ln>
                <a:solidFill>
                  <a:schemeClr val="bg2"/>
                </a:solidFill>
                <a:latin typeface="+mj-ea"/>
                <a:ea typeface="+mj-ea"/>
                <a:cs typeface="Inter" panose="02000503000000020004" charset="0"/>
                <a:sym typeface="+mn-lt"/>
              </a:rPr>
              <a:t>LinearRegression</a:t>
            </a:r>
            <a:r>
              <a:rPr lang="en-US" altLang="en-US" sz="3600" b="1" i="1" dirty="0">
                <a:ln w="38100">
                  <a:noFill/>
                </a:ln>
                <a:solidFill>
                  <a:schemeClr val="bg2"/>
                </a:solidFill>
                <a:latin typeface="+mj-ea"/>
                <a:ea typeface="+mj-ea"/>
                <a:cs typeface="Inter" panose="02000503000000020004" charset="0"/>
                <a:sym typeface="+mn-lt"/>
              </a:rPr>
              <a:t> model</a:t>
            </a:r>
          </a:p>
        </p:txBody>
      </p:sp>
      <p:sp>
        <p:nvSpPr>
          <p:cNvPr id="2" name="文本框 1">
            <a:extLst>
              <a:ext uri="{FF2B5EF4-FFF2-40B4-BE49-F238E27FC236}">
                <a16:creationId xmlns:a16="http://schemas.microsoft.com/office/drawing/2014/main" id="{60622CD7-874E-33B9-4765-735B30693EAF}"/>
              </a:ext>
            </a:extLst>
          </p:cNvPr>
          <p:cNvSpPr txBox="1"/>
          <p:nvPr/>
        </p:nvSpPr>
        <p:spPr>
          <a:xfrm rot="5400000">
            <a:off x="8019234" y="1077614"/>
            <a:ext cx="1792331" cy="230832"/>
          </a:xfrm>
          <a:prstGeom prst="rect">
            <a:avLst/>
          </a:prstGeom>
          <a:noFill/>
          <a:ln>
            <a:noFill/>
          </a:ln>
        </p:spPr>
        <p:txBody>
          <a:bodyPr wrap="square" rtlCol="0">
            <a:spAutoFit/>
          </a:bodyPr>
          <a:lstStyle>
            <a:defPPr>
              <a:defRPr lang="en-US"/>
            </a:defPPr>
            <a:lvl1pPr>
              <a:defRPr sz="1400" spc="0">
                <a:ln w="38100">
                  <a:noFill/>
                </a:ln>
                <a:solidFill>
                  <a:srgbClr val="8F6245"/>
                </a:solidFill>
                <a:effectLst/>
                <a:latin typeface="+mj-ea"/>
                <a:ea typeface="+mj-ea"/>
              </a:defRPr>
            </a:lvl1pPr>
          </a:lstStyle>
          <a:p>
            <a:pPr algn="dist"/>
            <a:r>
              <a:rPr lang="en-US" altLang="zh-CN" sz="900">
                <a:solidFill>
                  <a:schemeClr val="accent1"/>
                </a:solidFill>
                <a:cs typeface="Inter" panose="02000503000000020004" charset="0"/>
              </a:rPr>
              <a:t>/</a:t>
            </a:r>
          </a:p>
        </p:txBody>
      </p:sp>
      <p:sp>
        <p:nvSpPr>
          <p:cNvPr id="3" name="Text Box 4">
            <a:extLst>
              <a:ext uri="{FF2B5EF4-FFF2-40B4-BE49-F238E27FC236}">
                <a16:creationId xmlns:a16="http://schemas.microsoft.com/office/drawing/2014/main" id="{34E2E20C-4BAC-D111-E242-6905CDEFBB99}"/>
              </a:ext>
            </a:extLst>
          </p:cNvPr>
          <p:cNvSpPr txBox="1"/>
          <p:nvPr/>
        </p:nvSpPr>
        <p:spPr>
          <a:xfrm>
            <a:off x="0" y="1178017"/>
            <a:ext cx="9144000" cy="3965483"/>
          </a:xfrm>
          <a:prstGeom prst="rect">
            <a:avLst/>
          </a:prstGeom>
          <a:noFill/>
        </p:spPr>
        <p:txBody>
          <a:bodyPr wrap="square" rtlCol="0">
            <a:noAutofit/>
          </a:bodyPr>
          <a:lstStyle/>
          <a:p>
            <a:endParaRPr lang="en-US" altLang="en-US" sz="2400" i="1" u="sng" dirty="0">
              <a:latin typeface="Bahnschrift Condensed" panose="020B0502040204020203" pitchFamily="34" charset="0"/>
            </a:endParaRPr>
          </a:p>
          <a:p>
            <a:r>
              <a:rPr lang="en-US" altLang="en-US" sz="2400" i="1" u="sng" dirty="0">
                <a:latin typeface="Bahnschrift Condensed" panose="020B0502040204020203" pitchFamily="34" charset="0"/>
              </a:rPr>
              <a:t>Evaluating Accuracy: -</a:t>
            </a:r>
            <a:endParaRPr lang="en-US" altLang="en-US" sz="2400" dirty="0">
              <a:latin typeface="Bahnschrift Condensed" panose="020B0502040204020203" pitchFamily="34" charset="0"/>
            </a:endParaRPr>
          </a:p>
          <a:p>
            <a:r>
              <a:rPr lang="en-US" altLang="en-US" dirty="0"/>
              <a:t>We used </a:t>
            </a:r>
            <a:r>
              <a:rPr lang="en-US" altLang="en-US" b="1" dirty="0"/>
              <a:t>K-Fold Cross Validation</a:t>
            </a:r>
            <a:r>
              <a:rPr lang="en-US" altLang="en-US" dirty="0"/>
              <a:t> to measure the accuracy of our Linear Regression model ,By using </a:t>
            </a:r>
            <a:r>
              <a:rPr lang="en-US" altLang="en-US" b="1" dirty="0"/>
              <a:t>ShuffleSplit</a:t>
            </a:r>
            <a:r>
              <a:rPr lang="en-US" altLang="en-US" dirty="0"/>
              <a:t>, we split the data into 5 different training and testing sets.</a:t>
            </a:r>
          </a:p>
          <a:p>
            <a:endParaRPr lang="en-US" altLang="en-US" dirty="0"/>
          </a:p>
          <a:p>
            <a:r>
              <a:rPr lang="en-US" altLang="en-US" dirty="0"/>
              <a:t>Get a score above 80% all the time.</a:t>
            </a:r>
          </a:p>
          <a:p>
            <a:endParaRPr lang="en-US" altLang="en-US" dirty="0"/>
          </a:p>
        </p:txBody>
      </p:sp>
      <p:pic>
        <p:nvPicPr>
          <p:cNvPr id="10" name="Picture Placeholder 10">
            <a:extLst>
              <a:ext uri="{FF2B5EF4-FFF2-40B4-BE49-F238E27FC236}">
                <a16:creationId xmlns:a16="http://schemas.microsoft.com/office/drawing/2014/main" id="{9E618D13-4F75-C260-D8E6-19ED039B7538}"/>
              </a:ext>
            </a:extLst>
          </p:cNvPr>
          <p:cNvPicPr>
            <a:picLocks noChangeAspect="1"/>
          </p:cNvPicPr>
          <p:nvPr/>
        </p:nvPicPr>
        <p:blipFill>
          <a:blip r:embed="rId2"/>
          <a:stretch>
            <a:fillRect/>
          </a:stretch>
        </p:blipFill>
        <p:spPr>
          <a:xfrm>
            <a:off x="1291563" y="4178191"/>
            <a:ext cx="6163308" cy="3434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37225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83953-FD65-A822-9124-04BCA61A39EF}"/>
            </a:ext>
          </a:extLst>
        </p:cNvPr>
        <p:cNvGrpSpPr/>
        <p:nvPr/>
      </p:nvGrpSpPr>
      <p:grpSpPr>
        <a:xfrm>
          <a:off x="0" y="0"/>
          <a:ext cx="0" cy="0"/>
          <a:chOff x="0" y="0"/>
          <a:chExt cx="0" cy="0"/>
        </a:xfrm>
      </p:grpSpPr>
      <p:sp>
        <p:nvSpPr>
          <p:cNvPr id="9" name="矩形 8">
            <a:extLst>
              <a:ext uri="{FF2B5EF4-FFF2-40B4-BE49-F238E27FC236}">
                <a16:creationId xmlns:a16="http://schemas.microsoft.com/office/drawing/2014/main" id="{F9E44E38-658E-8816-D83D-D731B4F587F5}"/>
              </a:ext>
            </a:extLst>
          </p:cNvPr>
          <p:cNvSpPr/>
          <p:nvPr/>
        </p:nvSpPr>
        <p:spPr>
          <a:xfrm>
            <a:off x="0" y="0"/>
            <a:ext cx="1676400" cy="51435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cs typeface="Inter" panose="02000503000000020004" charset="0"/>
            </a:endParaRPr>
          </a:p>
        </p:txBody>
      </p:sp>
      <p:pic>
        <p:nvPicPr>
          <p:cNvPr id="8" name="图片 7">
            <a:extLst>
              <a:ext uri="{FF2B5EF4-FFF2-40B4-BE49-F238E27FC236}">
                <a16:creationId xmlns:a16="http://schemas.microsoft.com/office/drawing/2014/main" id="{22BA9B2E-9EB9-B56C-1E11-25AE69FE57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17" y="1107584"/>
            <a:ext cx="2201398" cy="3416319"/>
          </a:xfrm>
          <a:prstGeom prst="rect">
            <a:avLst/>
          </a:prstGeom>
          <a:ln>
            <a:noFill/>
          </a:ln>
          <a:effectLst>
            <a:outerShdw blurRad="292100" dist="139700" dir="2700000" algn="tl" rotWithShape="0">
              <a:srgbClr val="333333">
                <a:alpha val="65000"/>
              </a:srgbClr>
            </a:outerShdw>
          </a:effectLst>
        </p:spPr>
      </p:pic>
      <p:sp>
        <p:nvSpPr>
          <p:cNvPr id="27" name="矩形 26">
            <a:extLst>
              <a:ext uri="{FF2B5EF4-FFF2-40B4-BE49-F238E27FC236}">
                <a16:creationId xmlns:a16="http://schemas.microsoft.com/office/drawing/2014/main" id="{BA4E7CA9-FD00-E8A9-6B2A-52B9F9EBE47D}"/>
              </a:ext>
            </a:extLst>
          </p:cNvPr>
          <p:cNvSpPr/>
          <p:nvPr/>
        </p:nvSpPr>
        <p:spPr bwMode="auto">
          <a:xfrm>
            <a:off x="1467294" y="1107584"/>
            <a:ext cx="3264194" cy="2862322"/>
          </a:xfrm>
          <a:prstGeom prst="rect">
            <a:avLst/>
          </a:prstGeom>
          <a:ln/>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endParaRPr lang="en-US" altLang="en-US" sz="3600" b="1" i="1" dirty="0">
              <a:ln w="38100">
                <a:noFill/>
              </a:ln>
              <a:solidFill>
                <a:schemeClr val="bg2"/>
              </a:solidFill>
              <a:latin typeface="+mj-ea"/>
              <a:ea typeface="+mj-ea"/>
              <a:cs typeface="Inter" panose="02000503000000020004" charset="0"/>
              <a:sym typeface="+mn-lt"/>
            </a:endParaRPr>
          </a:p>
          <a:p>
            <a:pPr algn="ctr"/>
            <a:r>
              <a:rPr lang="en-US" altLang="en-US" sz="3600" b="1" i="1" dirty="0">
                <a:ln w="38100">
                  <a:noFill/>
                </a:ln>
                <a:solidFill>
                  <a:schemeClr val="bg2"/>
                </a:solidFill>
                <a:latin typeface="+mj-ea"/>
                <a:ea typeface="+mj-ea"/>
                <a:cs typeface="Inter" panose="02000503000000020004" charset="0"/>
                <a:sym typeface="+mn-lt"/>
              </a:rPr>
              <a:t>Find best model using GridSearchCV</a:t>
            </a:r>
          </a:p>
          <a:p>
            <a:pPr algn="ctr"/>
            <a:endParaRPr lang="en-US" altLang="en-US" sz="3600" b="1" i="1" dirty="0">
              <a:ln w="38100">
                <a:noFill/>
              </a:ln>
              <a:solidFill>
                <a:schemeClr val="bg2"/>
              </a:solidFill>
              <a:latin typeface="+mj-ea"/>
              <a:ea typeface="+mj-ea"/>
              <a:cs typeface="Inter" panose="02000503000000020004" charset="0"/>
              <a:sym typeface="+mn-lt"/>
            </a:endParaRPr>
          </a:p>
        </p:txBody>
      </p:sp>
      <p:sp>
        <p:nvSpPr>
          <p:cNvPr id="2" name="文本框 1">
            <a:extLst>
              <a:ext uri="{FF2B5EF4-FFF2-40B4-BE49-F238E27FC236}">
                <a16:creationId xmlns:a16="http://schemas.microsoft.com/office/drawing/2014/main" id="{83D12CCC-E11D-9A44-B313-585C72A36BDA}"/>
              </a:ext>
            </a:extLst>
          </p:cNvPr>
          <p:cNvSpPr txBox="1"/>
          <p:nvPr/>
        </p:nvSpPr>
        <p:spPr>
          <a:xfrm rot="5400000">
            <a:off x="8019234" y="1077614"/>
            <a:ext cx="1792331" cy="230832"/>
          </a:xfrm>
          <a:prstGeom prst="rect">
            <a:avLst/>
          </a:prstGeom>
          <a:noFill/>
          <a:ln>
            <a:noFill/>
          </a:ln>
        </p:spPr>
        <p:txBody>
          <a:bodyPr wrap="square" rtlCol="0">
            <a:spAutoFit/>
          </a:bodyPr>
          <a:lstStyle>
            <a:defPPr>
              <a:defRPr lang="en-US"/>
            </a:defPPr>
            <a:lvl1pPr>
              <a:defRPr sz="1400" spc="0">
                <a:ln w="38100">
                  <a:noFill/>
                </a:ln>
                <a:solidFill>
                  <a:srgbClr val="8F6245"/>
                </a:solidFill>
                <a:effectLst/>
                <a:latin typeface="+mj-ea"/>
                <a:ea typeface="+mj-ea"/>
              </a:defRPr>
            </a:lvl1pPr>
          </a:lstStyle>
          <a:p>
            <a:pPr algn="dist"/>
            <a:r>
              <a:rPr lang="en-US" altLang="zh-CN" sz="900">
                <a:solidFill>
                  <a:schemeClr val="accent1"/>
                </a:solidFill>
                <a:cs typeface="Inter" panose="02000503000000020004" charset="0"/>
              </a:rPr>
              <a:t>/</a:t>
            </a:r>
          </a:p>
        </p:txBody>
      </p:sp>
      <p:sp>
        <p:nvSpPr>
          <p:cNvPr id="6" name="Text Box 4">
            <a:extLst>
              <a:ext uri="{FF2B5EF4-FFF2-40B4-BE49-F238E27FC236}">
                <a16:creationId xmlns:a16="http://schemas.microsoft.com/office/drawing/2014/main" id="{B6EB5EB0-4F08-7DC6-F40F-86EA1673FA35}"/>
              </a:ext>
            </a:extLst>
          </p:cNvPr>
          <p:cNvSpPr txBox="1"/>
          <p:nvPr/>
        </p:nvSpPr>
        <p:spPr>
          <a:xfrm>
            <a:off x="4942840" y="52705"/>
            <a:ext cx="4068445" cy="4976495"/>
          </a:xfrm>
          <a:prstGeom prst="rect">
            <a:avLst/>
          </a:prstGeom>
          <a:noFill/>
        </p:spPr>
        <p:txBody>
          <a:bodyPr wrap="square" rtlCol="0">
            <a:noAutofit/>
          </a:bodyPr>
          <a:lstStyle/>
          <a:p>
            <a:endParaRPr lang="en-US" altLang="en-US" dirty="0"/>
          </a:p>
          <a:p>
            <a:pPr marL="285750" indent="-285750">
              <a:buFont typeface="Arial" panose="020B0604020202020204" pitchFamily="34" charset="0"/>
              <a:buChar char="•"/>
            </a:pPr>
            <a:r>
              <a:rPr lang="en-US" altLang="en-US" dirty="0"/>
              <a:t>We used GridSearchCV to test different regression models (Linear Regression, Lasso, and Decision Tree Regressor).</a:t>
            </a:r>
          </a:p>
          <a:p>
            <a:pPr indent="0">
              <a:buFont typeface="Arial" panose="020B0604020202020204" pitchFamily="34" charset="0"/>
              <a:buNone/>
            </a:pPr>
            <a:endParaRPr lang="en-US" altLang="en-US" dirty="0"/>
          </a:p>
          <a:p>
            <a:pPr marL="285750" indent="-285750">
              <a:buFont typeface="Arial" panose="020B0604020202020204" pitchFamily="34" charset="0"/>
              <a:buChar char="•"/>
            </a:pPr>
            <a:r>
              <a:rPr lang="en-US" altLang="en-US" dirty="0"/>
              <a:t>The method tested each model multiple times using ShuffleSplit cross-validation.</a:t>
            </a:r>
          </a:p>
          <a:p>
            <a:pPr marL="285750" indent="-285750">
              <a:buFont typeface="Arial" panose="020B0604020202020204" pitchFamily="34" charset="0"/>
              <a:buChar char="•"/>
            </a:pPr>
            <a:endParaRPr lang="en-US" altLang="en-US" dirty="0"/>
          </a:p>
          <a:p>
            <a:pPr marL="285750" indent="-285750">
              <a:buFont typeface="Arial" panose="020B0604020202020204" pitchFamily="34" charset="0"/>
              <a:buChar char="•"/>
            </a:pPr>
            <a:r>
              <a:rPr lang="en-US" altLang="en-US" dirty="0"/>
              <a:t>the results, we found that </a:t>
            </a:r>
            <a:r>
              <a:rPr lang="en-US" altLang="en-US" b="1" dirty="0"/>
              <a:t>Linear Regression</a:t>
            </a:r>
            <a:r>
              <a:rPr lang="en-US" altLang="en-US" dirty="0"/>
              <a:t> performed the best.</a:t>
            </a:r>
          </a:p>
        </p:txBody>
      </p:sp>
      <p:pic>
        <p:nvPicPr>
          <p:cNvPr id="4" name="Picture 3">
            <a:extLst>
              <a:ext uri="{FF2B5EF4-FFF2-40B4-BE49-F238E27FC236}">
                <a16:creationId xmlns:a16="http://schemas.microsoft.com/office/drawing/2014/main" id="{24AFDB9A-6ADE-AAD8-1D52-2F0F46F80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551" y="3771259"/>
            <a:ext cx="3924848" cy="12098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07407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78E4D-48C5-5984-ED9A-D79EA4C3B33C}"/>
            </a:ext>
          </a:extLst>
        </p:cNvPr>
        <p:cNvGrpSpPr/>
        <p:nvPr/>
      </p:nvGrpSpPr>
      <p:grpSpPr>
        <a:xfrm>
          <a:off x="0" y="0"/>
          <a:ext cx="0" cy="0"/>
          <a:chOff x="0" y="0"/>
          <a:chExt cx="0" cy="0"/>
        </a:xfrm>
      </p:grpSpPr>
      <p:sp>
        <p:nvSpPr>
          <p:cNvPr id="9" name="矩形 8">
            <a:extLst>
              <a:ext uri="{FF2B5EF4-FFF2-40B4-BE49-F238E27FC236}">
                <a16:creationId xmlns:a16="http://schemas.microsoft.com/office/drawing/2014/main" id="{F953CE31-55F1-F922-09D9-F6A5F4851F6A}"/>
              </a:ext>
            </a:extLst>
          </p:cNvPr>
          <p:cNvSpPr/>
          <p:nvPr/>
        </p:nvSpPr>
        <p:spPr>
          <a:xfrm>
            <a:off x="0" y="0"/>
            <a:ext cx="1676400" cy="51435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cs typeface="Inter" panose="02000503000000020004" charset="0"/>
            </a:endParaRPr>
          </a:p>
        </p:txBody>
      </p:sp>
      <p:pic>
        <p:nvPicPr>
          <p:cNvPr id="8" name="图片 7">
            <a:extLst>
              <a:ext uri="{FF2B5EF4-FFF2-40B4-BE49-F238E27FC236}">
                <a16:creationId xmlns:a16="http://schemas.microsoft.com/office/drawing/2014/main" id="{4D14D7EC-0221-E2D7-AFC7-42071D3357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317" y="1107584"/>
            <a:ext cx="2201398" cy="3416319"/>
          </a:xfrm>
          <a:prstGeom prst="rect">
            <a:avLst/>
          </a:prstGeom>
          <a:ln>
            <a:noFill/>
          </a:ln>
          <a:effectLst>
            <a:outerShdw blurRad="292100" dist="139700" dir="2700000" algn="tl" rotWithShape="0">
              <a:srgbClr val="333333">
                <a:alpha val="65000"/>
              </a:srgbClr>
            </a:outerShdw>
          </a:effectLst>
        </p:spPr>
      </p:pic>
      <p:sp>
        <p:nvSpPr>
          <p:cNvPr id="27" name="矩形 26">
            <a:extLst>
              <a:ext uri="{FF2B5EF4-FFF2-40B4-BE49-F238E27FC236}">
                <a16:creationId xmlns:a16="http://schemas.microsoft.com/office/drawing/2014/main" id="{8585B407-AD78-44BE-EA92-2C104DB26610}"/>
              </a:ext>
            </a:extLst>
          </p:cNvPr>
          <p:cNvSpPr/>
          <p:nvPr/>
        </p:nvSpPr>
        <p:spPr bwMode="auto">
          <a:xfrm>
            <a:off x="921547" y="1384582"/>
            <a:ext cx="3187914" cy="2862322"/>
          </a:xfrm>
          <a:prstGeom prst="rect">
            <a:avLst/>
          </a:prstGeom>
          <a:ln/>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endParaRPr lang="en-US" altLang="en-US" sz="3600" b="1" i="1" dirty="0">
              <a:ln w="38100">
                <a:noFill/>
              </a:ln>
              <a:solidFill>
                <a:schemeClr val="bg2"/>
              </a:solidFill>
              <a:latin typeface="+mj-ea"/>
              <a:ea typeface="+mj-ea"/>
              <a:cs typeface="Inter" panose="02000503000000020004" charset="0"/>
              <a:sym typeface="+mn-lt"/>
            </a:endParaRPr>
          </a:p>
          <a:p>
            <a:pPr algn="ctr"/>
            <a:endParaRPr lang="en-US" sz="3600" dirty="0">
              <a:solidFill>
                <a:schemeClr val="bg1"/>
              </a:solidFill>
              <a:latin typeface="Berlin Sans FB Demi" panose="020E0802020502020306" pitchFamily="34" charset="0"/>
            </a:endParaRPr>
          </a:p>
          <a:p>
            <a:pPr algn="ctr"/>
            <a:r>
              <a:rPr lang="en-US" sz="3600" dirty="0">
                <a:solidFill>
                  <a:schemeClr val="bg1"/>
                </a:solidFill>
                <a:latin typeface="Berlin Sans FB Demi" panose="020E0802020502020306" pitchFamily="34" charset="0"/>
              </a:rPr>
              <a:t>Web Interface</a:t>
            </a:r>
          </a:p>
          <a:p>
            <a:pPr algn="ctr"/>
            <a:endParaRPr lang="en-IN" sz="3600" dirty="0">
              <a:solidFill>
                <a:schemeClr val="bg1"/>
              </a:solidFill>
              <a:latin typeface="Berlin Sans FB Demi" panose="020E0802020502020306" pitchFamily="34" charset="0"/>
            </a:endParaRPr>
          </a:p>
          <a:p>
            <a:pPr algn="ctr"/>
            <a:endParaRPr lang="en-US" altLang="en-US" sz="3600" b="1" i="1" dirty="0">
              <a:ln w="38100">
                <a:noFill/>
              </a:ln>
              <a:solidFill>
                <a:schemeClr val="bg2"/>
              </a:solidFill>
              <a:latin typeface="+mj-ea"/>
              <a:ea typeface="+mj-ea"/>
              <a:cs typeface="Inter" panose="02000503000000020004" charset="0"/>
              <a:sym typeface="+mn-lt"/>
            </a:endParaRPr>
          </a:p>
        </p:txBody>
      </p:sp>
      <p:sp>
        <p:nvSpPr>
          <p:cNvPr id="2" name="文本框 1">
            <a:extLst>
              <a:ext uri="{FF2B5EF4-FFF2-40B4-BE49-F238E27FC236}">
                <a16:creationId xmlns:a16="http://schemas.microsoft.com/office/drawing/2014/main" id="{23C59092-2C7F-C4BA-F7B7-F3787F023CCD}"/>
              </a:ext>
            </a:extLst>
          </p:cNvPr>
          <p:cNvSpPr txBox="1"/>
          <p:nvPr/>
        </p:nvSpPr>
        <p:spPr>
          <a:xfrm rot="5400000">
            <a:off x="8019234" y="1077614"/>
            <a:ext cx="1792331" cy="230832"/>
          </a:xfrm>
          <a:prstGeom prst="rect">
            <a:avLst/>
          </a:prstGeom>
          <a:noFill/>
          <a:ln>
            <a:noFill/>
          </a:ln>
        </p:spPr>
        <p:txBody>
          <a:bodyPr wrap="square" rtlCol="0">
            <a:spAutoFit/>
          </a:bodyPr>
          <a:lstStyle>
            <a:defPPr>
              <a:defRPr lang="en-US"/>
            </a:defPPr>
            <a:lvl1pPr>
              <a:defRPr sz="1400" spc="0">
                <a:ln w="38100">
                  <a:noFill/>
                </a:ln>
                <a:solidFill>
                  <a:srgbClr val="8F6245"/>
                </a:solidFill>
                <a:effectLst/>
                <a:latin typeface="+mj-ea"/>
                <a:ea typeface="+mj-ea"/>
              </a:defRPr>
            </a:lvl1pPr>
          </a:lstStyle>
          <a:p>
            <a:pPr algn="dist"/>
            <a:r>
              <a:rPr lang="en-US" altLang="zh-CN" sz="900">
                <a:solidFill>
                  <a:schemeClr val="accent1"/>
                </a:solidFill>
                <a:cs typeface="Inter" panose="02000503000000020004" charset="0"/>
              </a:rPr>
              <a:t>/</a:t>
            </a:r>
          </a:p>
        </p:txBody>
      </p:sp>
      <p:sp>
        <p:nvSpPr>
          <p:cNvPr id="6" name="Text Box 4">
            <a:extLst>
              <a:ext uri="{FF2B5EF4-FFF2-40B4-BE49-F238E27FC236}">
                <a16:creationId xmlns:a16="http://schemas.microsoft.com/office/drawing/2014/main" id="{31E8F97E-E95C-6DB8-9ACC-F4041FA0AAA5}"/>
              </a:ext>
            </a:extLst>
          </p:cNvPr>
          <p:cNvSpPr txBox="1"/>
          <p:nvPr/>
        </p:nvSpPr>
        <p:spPr>
          <a:xfrm>
            <a:off x="4227616" y="1"/>
            <a:ext cx="4916384" cy="5143499"/>
          </a:xfrm>
          <a:prstGeom prst="rect">
            <a:avLst/>
          </a:prstGeom>
          <a:noFill/>
        </p:spPr>
        <p:txBody>
          <a:bodyPr wrap="square" rtlCol="0">
            <a:noAutofit/>
          </a:bodyPr>
          <a:lstStyle/>
          <a:p>
            <a:pPr algn="l">
              <a:buNone/>
            </a:pPr>
            <a:r>
              <a:rPr lang="en-US" sz="1750" b="0" i="0" dirty="0">
                <a:effectLst/>
                <a:latin typeface="Tahoma" panose="020B0604030504040204" pitchFamily="34" charset="0"/>
                <a:ea typeface="Tahoma" panose="020B0604030504040204" pitchFamily="34" charset="0"/>
                <a:cs typeface="Tahoma" panose="020B0604030504040204" pitchFamily="34" charset="0"/>
              </a:rPr>
              <a:t>The HTML (</a:t>
            </a:r>
            <a:r>
              <a:rPr lang="en-IN" sz="1600" b="1" i="0" dirty="0">
                <a:solidFill>
                  <a:srgbClr val="46464A"/>
                </a:solidFill>
                <a:effectLst/>
                <a:latin typeface="Tahoma" panose="020B0604030504040204" pitchFamily="34" charset="0"/>
                <a:ea typeface="Tahoma" panose="020B0604030504040204" pitchFamily="34" charset="0"/>
                <a:cs typeface="Tahoma" panose="020B0604030504040204" pitchFamily="34" charset="0"/>
              </a:rPr>
              <a:t>Hypertext</a:t>
            </a:r>
            <a:r>
              <a:rPr lang="en-IN" sz="1600" b="0" i="0" dirty="0">
                <a:solidFill>
                  <a:srgbClr val="46464A"/>
                </a:solidFill>
                <a:effectLst/>
                <a:latin typeface="Tahoma" panose="020B0604030504040204" pitchFamily="34" charset="0"/>
                <a:ea typeface="Tahoma" panose="020B0604030504040204" pitchFamily="34" charset="0"/>
                <a:cs typeface="Tahoma" panose="020B0604030504040204" pitchFamily="34" charset="0"/>
              </a:rPr>
              <a:t> </a:t>
            </a:r>
            <a:r>
              <a:rPr lang="en-IN" sz="1600" b="1" i="0" dirty="0">
                <a:solidFill>
                  <a:srgbClr val="46464A"/>
                </a:solidFill>
                <a:effectLst/>
                <a:latin typeface="Tahoma" panose="020B0604030504040204" pitchFamily="34" charset="0"/>
                <a:ea typeface="Tahoma" panose="020B0604030504040204" pitchFamily="34" charset="0"/>
                <a:cs typeface="Tahoma" panose="020B0604030504040204" pitchFamily="34" charset="0"/>
              </a:rPr>
              <a:t>Markup Language</a:t>
            </a:r>
            <a:r>
              <a:rPr lang="en-IN" sz="1600" b="0" i="0" dirty="0">
                <a:solidFill>
                  <a:srgbClr val="46464A"/>
                </a:solidFill>
                <a:effectLst/>
                <a:latin typeface="Tahoma" panose="020B0604030504040204" pitchFamily="34" charset="0"/>
                <a:ea typeface="Tahoma" panose="020B0604030504040204" pitchFamily="34" charset="0"/>
                <a:cs typeface="Tahoma" panose="020B0604030504040204" pitchFamily="34" charset="0"/>
              </a:rPr>
              <a:t> </a:t>
            </a:r>
            <a:r>
              <a:rPr lang="en-US" sz="1750" b="0" i="0" dirty="0">
                <a:effectLst/>
                <a:latin typeface="Tahoma" panose="020B0604030504040204" pitchFamily="34" charset="0"/>
                <a:ea typeface="Tahoma" panose="020B0604030504040204" pitchFamily="34" charset="0"/>
                <a:cs typeface="Tahoma" panose="020B0604030504040204" pitchFamily="34" charset="0"/>
              </a:rPr>
              <a:t>)file contains a form with the following input fields: - </a:t>
            </a:r>
          </a:p>
          <a:p>
            <a:pPr algn="l">
              <a:buFont typeface="Arial" panose="020B0604020202020204" pitchFamily="34" charset="0"/>
              <a:buChar char="•"/>
            </a:pPr>
            <a:r>
              <a:rPr lang="en-US" sz="1750" b="0" i="0" dirty="0">
                <a:effectLst/>
                <a:latin typeface="Tahoma" panose="020B0604030504040204" pitchFamily="34" charset="0"/>
                <a:ea typeface="Tahoma" panose="020B0604030504040204" pitchFamily="34" charset="0"/>
                <a:cs typeface="Tahoma" panose="020B0604030504040204" pitchFamily="34" charset="0"/>
              </a:rPr>
              <a:t>Total Square Feet</a:t>
            </a:r>
          </a:p>
          <a:p>
            <a:pPr algn="l">
              <a:buFont typeface="Arial" panose="020B0604020202020204" pitchFamily="34" charset="0"/>
              <a:buChar char="•"/>
            </a:pPr>
            <a:r>
              <a:rPr lang="en-US" sz="1750" b="0" i="0" dirty="0">
                <a:effectLst/>
                <a:latin typeface="Tahoma" panose="020B0604030504040204" pitchFamily="34" charset="0"/>
                <a:ea typeface="Tahoma" panose="020B0604030504040204" pitchFamily="34" charset="0"/>
                <a:cs typeface="Tahoma" panose="020B0604030504040204" pitchFamily="34" charset="0"/>
              </a:rPr>
              <a:t>BHK (</a:t>
            </a:r>
            <a:r>
              <a:rPr lang="en-US" altLang="en-US" sz="1600" dirty="0">
                <a:latin typeface="Tahoma" panose="020B0604030504040204" pitchFamily="34" charset="0"/>
                <a:ea typeface="Tahoma" panose="020B0604030504040204" pitchFamily="34" charset="0"/>
                <a:cs typeface="Tahoma" panose="020B0604030504040204" pitchFamily="34" charset="0"/>
              </a:rPr>
              <a:t>Bedrooms Hall Kitchen)</a:t>
            </a:r>
            <a:r>
              <a:rPr lang="en-US" sz="1750" b="0" i="0" dirty="0">
                <a:effectLst/>
                <a:latin typeface="Tahoma" panose="020B0604030504040204" pitchFamily="34" charset="0"/>
                <a:ea typeface="Tahoma" panose="020B0604030504040204" pitchFamily="34" charset="0"/>
                <a:cs typeface="Tahoma" panose="020B0604030504040204" pitchFamily="34" charset="0"/>
              </a:rPr>
              <a:t>)</a:t>
            </a:r>
          </a:p>
          <a:p>
            <a:pPr algn="l">
              <a:buFont typeface="Arial" panose="020B0604020202020204" pitchFamily="34" charset="0"/>
              <a:buChar char="•"/>
            </a:pPr>
            <a:r>
              <a:rPr lang="en-US" sz="1750" b="0" i="0" dirty="0">
                <a:effectLst/>
                <a:latin typeface="Tahoma" panose="020B0604030504040204" pitchFamily="34" charset="0"/>
                <a:ea typeface="Tahoma" panose="020B0604030504040204" pitchFamily="34" charset="0"/>
                <a:cs typeface="Tahoma" panose="020B0604030504040204" pitchFamily="34" charset="0"/>
              </a:rPr>
              <a:t>Bathrooms</a:t>
            </a:r>
          </a:p>
          <a:p>
            <a:pPr algn="l">
              <a:buFont typeface="Arial" panose="020B0604020202020204" pitchFamily="34" charset="0"/>
              <a:buChar char="•"/>
            </a:pPr>
            <a:r>
              <a:rPr lang="en-US" sz="1750" b="0" i="0" dirty="0">
                <a:effectLst/>
                <a:latin typeface="Tahoma" panose="020B0604030504040204" pitchFamily="34" charset="0"/>
                <a:ea typeface="Tahoma" panose="020B0604030504040204" pitchFamily="34" charset="0"/>
                <a:cs typeface="Tahoma" panose="020B0604030504040204" pitchFamily="34" charset="0"/>
              </a:rPr>
              <a:t>Location</a:t>
            </a:r>
          </a:p>
          <a:p>
            <a:pPr algn="l">
              <a:buFont typeface="Arial" panose="020B0604020202020204" pitchFamily="34" charset="0"/>
              <a:buChar char="•"/>
            </a:pPr>
            <a:r>
              <a:rPr lang="en-US" sz="1750" b="0" i="0" dirty="0">
                <a:effectLst/>
                <a:latin typeface="Tahoma" panose="020B0604030504040204" pitchFamily="34" charset="0"/>
                <a:ea typeface="Tahoma" panose="020B0604030504040204" pitchFamily="34" charset="0"/>
                <a:cs typeface="Tahoma" panose="020B0604030504040204" pitchFamily="34" charset="0"/>
              </a:rPr>
              <a:t>A "Predict Price" button to submit the form.</a:t>
            </a:r>
          </a:p>
          <a:p>
            <a:pPr algn="l">
              <a:buFont typeface="Arial" panose="020B0604020202020204" pitchFamily="34" charset="0"/>
              <a:buChar char="•"/>
            </a:pPr>
            <a:endParaRPr lang="en-US" sz="1750" b="0" i="0" dirty="0">
              <a:effectLst/>
              <a:latin typeface="Tahoma" panose="020B0604030504040204" pitchFamily="34" charset="0"/>
              <a:ea typeface="Tahoma" panose="020B0604030504040204" pitchFamily="34" charset="0"/>
              <a:cs typeface="Tahoma" panose="020B0604030504040204" pitchFamily="34" charset="0"/>
            </a:endParaRPr>
          </a:p>
          <a:p>
            <a:pPr algn="l">
              <a:buNone/>
            </a:pPr>
            <a:r>
              <a:rPr lang="en-US" sz="1750" b="0" i="0" dirty="0">
                <a:effectLst/>
                <a:latin typeface="Tahoma" panose="020B0604030504040204" pitchFamily="34" charset="0"/>
                <a:ea typeface="Tahoma" panose="020B0604030504040204" pitchFamily="34" charset="0"/>
                <a:cs typeface="Tahoma" panose="020B0604030504040204" pitchFamily="34" charset="0"/>
              </a:rPr>
              <a:t>The CSS (</a:t>
            </a:r>
            <a:r>
              <a:rPr lang="en-IN" sz="1600" b="1" i="0" dirty="0">
                <a:solidFill>
                  <a:srgbClr val="46464A"/>
                </a:solidFill>
                <a:effectLst/>
                <a:latin typeface="Tahoma" panose="020B0604030504040204" pitchFamily="34" charset="0"/>
                <a:ea typeface="Tahoma" panose="020B0604030504040204" pitchFamily="34" charset="0"/>
                <a:cs typeface="Tahoma" panose="020B0604030504040204" pitchFamily="34" charset="0"/>
              </a:rPr>
              <a:t>Cascading Style Sheets</a:t>
            </a:r>
            <a:r>
              <a:rPr lang="en-US" sz="1750" b="0" i="0" dirty="0">
                <a:effectLst/>
                <a:latin typeface="Tahoma" panose="020B0604030504040204" pitchFamily="34" charset="0"/>
                <a:ea typeface="Tahoma" panose="020B0604030504040204" pitchFamily="34" charset="0"/>
                <a:cs typeface="Tahoma" panose="020B0604030504040204" pitchFamily="34" charset="0"/>
              </a:rPr>
              <a:t>)file defines the styling for the application, including: -</a:t>
            </a:r>
          </a:p>
          <a:p>
            <a:pPr algn="l">
              <a:buFont typeface="Arial" panose="020B0604020202020204" pitchFamily="34" charset="0"/>
              <a:buChar char="•"/>
            </a:pPr>
            <a:r>
              <a:rPr lang="en-US" sz="1750" b="0" i="0" dirty="0">
                <a:effectLst/>
                <a:latin typeface="Tahoma" panose="020B0604030504040204" pitchFamily="34" charset="0"/>
                <a:ea typeface="Tahoma" panose="020B0604030504040204" pitchFamily="34" charset="0"/>
                <a:cs typeface="Tahoma" panose="020B0604030504040204" pitchFamily="34" charset="0"/>
              </a:rPr>
              <a:t>A background image of a property.</a:t>
            </a:r>
          </a:p>
          <a:p>
            <a:pPr algn="l">
              <a:buFont typeface="Arial" panose="020B0604020202020204" pitchFamily="34" charset="0"/>
              <a:buChar char="•"/>
            </a:pPr>
            <a:r>
              <a:rPr lang="en-US" sz="1750" b="0" i="0" dirty="0">
                <a:effectLst/>
                <a:latin typeface="Tahoma" panose="020B0604030504040204" pitchFamily="34" charset="0"/>
                <a:ea typeface="Tahoma" panose="020B0604030504040204" pitchFamily="34" charset="0"/>
                <a:cs typeface="Tahoma" panose="020B0604030504040204" pitchFamily="34" charset="0"/>
              </a:rPr>
              <a:t>A clean white container for the form with rounded corners and shadow effects.</a:t>
            </a:r>
          </a:p>
          <a:p>
            <a:pPr algn="l">
              <a:buFont typeface="Arial" panose="020B0604020202020204" pitchFamily="34" charset="0"/>
              <a:buChar char="•"/>
            </a:pPr>
            <a:r>
              <a:rPr lang="en-US" sz="1750" b="0" i="0" dirty="0">
                <a:effectLst/>
                <a:latin typeface="Tahoma" panose="020B0604030504040204" pitchFamily="34" charset="0"/>
                <a:ea typeface="Tahoma" panose="020B0604030504040204" pitchFamily="34" charset="0"/>
                <a:cs typeface="Tahoma" panose="020B0604030504040204" pitchFamily="34" charset="0"/>
              </a:rPr>
              <a:t>Styling for form elements (inputs, select dropdown, and button).</a:t>
            </a:r>
          </a:p>
          <a:p>
            <a:pPr algn="l">
              <a:buFont typeface="Arial" panose="020B0604020202020204" pitchFamily="34" charset="0"/>
              <a:buChar char="•"/>
            </a:pPr>
            <a:r>
              <a:rPr lang="en-US" sz="1750" b="0" i="0" dirty="0">
                <a:effectLst/>
                <a:latin typeface="Tahoma" panose="020B0604030504040204" pitchFamily="34" charset="0"/>
                <a:ea typeface="Tahoma" panose="020B0604030504040204" pitchFamily="34" charset="0"/>
                <a:cs typeface="Tahoma" panose="020B0604030504040204" pitchFamily="34" charset="0"/>
              </a:rPr>
              <a:t>Green-colored submit button with hover effects.</a:t>
            </a:r>
          </a:p>
          <a:p>
            <a:pPr algn="l">
              <a:buFont typeface="Arial" panose="020B0604020202020204" pitchFamily="34" charset="0"/>
              <a:buChar char="•"/>
            </a:pPr>
            <a:r>
              <a:rPr lang="en-US" sz="1750" b="0" i="0" dirty="0">
                <a:effectLst/>
                <a:latin typeface="Tahoma" panose="020B0604030504040204" pitchFamily="34" charset="0"/>
                <a:ea typeface="Tahoma" panose="020B0604030504040204" pitchFamily="34" charset="0"/>
                <a:cs typeface="Tahoma" panose="020B0604030504040204" pitchFamily="34" charset="0"/>
              </a:rPr>
              <a:t>A result box section to display the predicted price.</a:t>
            </a:r>
          </a:p>
          <a:p>
            <a:pPr marL="285750" indent="-285750">
              <a:buFont typeface="Arial" panose="020B0604020202020204" pitchFamily="34" charset="0"/>
              <a:buChar char="•"/>
            </a:pPr>
            <a:endParaRPr lang="en-US" altLang="en-US" dirty="0">
              <a:latin typeface="Tahoma" panose="020B0604030504040204" pitchFamily="34" charset="0"/>
              <a:ea typeface="Tahoma" panose="020B0604030504040204" pitchFamily="34" charset="0"/>
              <a:cs typeface="Tahoma" panose="020B0604030504040204" pitchFamily="34" charset="0"/>
            </a:endParaRPr>
          </a:p>
          <a:p>
            <a:endParaRPr lang="en-US" alt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34695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AECDCC-6A6B-9AF1-BE86-D938A39D773F}"/>
              </a:ext>
            </a:extLst>
          </p:cNvPr>
          <p:cNvSpPr/>
          <p:nvPr/>
        </p:nvSpPr>
        <p:spPr>
          <a:xfrm>
            <a:off x="0" y="0"/>
            <a:ext cx="9144000" cy="999641"/>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en-US" sz="4400" b="1" i="1" u="sng" dirty="0">
                <a:ln w="38100">
                  <a:noFill/>
                </a:ln>
                <a:solidFill>
                  <a:schemeClr val="bg2"/>
                </a:solidFill>
                <a:latin typeface="+mj-ea"/>
                <a:ea typeface="+mj-ea"/>
                <a:cs typeface="Inter" panose="02000503000000020004" charset="0"/>
                <a:sym typeface="+mn-lt"/>
              </a:rPr>
              <a:t>Test the model for few properties</a:t>
            </a:r>
          </a:p>
          <a:p>
            <a:pPr algn="ctr"/>
            <a:endParaRPr lang="en-IN" sz="2400" dirty="0"/>
          </a:p>
        </p:txBody>
      </p:sp>
      <p:pic>
        <p:nvPicPr>
          <p:cNvPr id="3" name="20250321-1805-17.7369379">
            <a:hlinkClick r:id="" action="ppaction://media"/>
            <a:extLst>
              <a:ext uri="{FF2B5EF4-FFF2-40B4-BE49-F238E27FC236}">
                <a16:creationId xmlns:a16="http://schemas.microsoft.com/office/drawing/2014/main" id="{C00EAC0A-6871-1F70-99F0-E45D3C84D06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 y="999641"/>
            <a:ext cx="9143998" cy="41438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9648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066694"/>
            <a:ext cx="5638800" cy="3458447"/>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cs typeface="Inter" panose="02000503000000020004" charset="0"/>
            </a:endParaRPr>
          </a:p>
        </p:txBody>
      </p:sp>
      <p:sp>
        <p:nvSpPr>
          <p:cNvPr id="23" name="矩形 22"/>
          <p:cNvSpPr/>
          <p:nvPr/>
        </p:nvSpPr>
        <p:spPr bwMode="auto">
          <a:xfrm>
            <a:off x="542290" y="2043430"/>
            <a:ext cx="4883150" cy="460375"/>
          </a:xfrm>
          <a:prstGeom prst="rect">
            <a:avLst/>
          </a:prstGeom>
          <a:noFill/>
        </p:spPr>
        <p:txBody>
          <a:bodyPr wrap="square">
            <a:spAutoFit/>
          </a:bodyPr>
          <a:lstStyle/>
          <a:p>
            <a:pPr defTabSz="914400"/>
            <a:endParaRPr lang="zh-CN" altLang="en-US" sz="2400" b="1" cap="all" dirty="0">
              <a:ln w="19050">
                <a:noFill/>
              </a:ln>
              <a:solidFill>
                <a:schemeClr val="bg1"/>
              </a:solidFill>
              <a:uFillTx/>
              <a:latin typeface="Inter" panose="02000503000000020004" charset="0"/>
              <a:cs typeface="Inter" panose="02000503000000020004" charset="0"/>
              <a:sym typeface="Inter" panose="02000503000000020004" charset="0"/>
            </a:endParaRPr>
          </a:p>
        </p:txBody>
      </p:sp>
      <p:sp>
        <p:nvSpPr>
          <p:cNvPr id="27" name="文本框 26"/>
          <p:cNvSpPr txBox="1"/>
          <p:nvPr/>
        </p:nvSpPr>
        <p:spPr>
          <a:xfrm>
            <a:off x="1" y="1227822"/>
            <a:ext cx="5638799" cy="298543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4400" b="1" dirty="0">
              <a:ln w="19050">
                <a:noFill/>
              </a:ln>
              <a:solidFill>
                <a:schemeClr val="bg1"/>
              </a:solidFill>
              <a:latin typeface="Philosopher" panose="00000500000000000000" charset="0"/>
              <a:ea typeface="+mj-ea"/>
              <a:cs typeface="Philosopher" panose="00000500000000000000" charset="0"/>
              <a:sym typeface="Inter" panose="0200050300000002000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400" b="1" dirty="0">
                <a:ln w="19050">
                  <a:noFill/>
                </a:ln>
                <a:solidFill>
                  <a:schemeClr val="bg1"/>
                </a:solidFill>
                <a:latin typeface="Philosopher" panose="00000500000000000000" charset="0"/>
                <a:ea typeface="+mj-ea"/>
                <a:cs typeface="Philosopher" panose="00000500000000000000" charset="0"/>
                <a:sym typeface="Inter" panose="02000503000000020004" charset="0"/>
              </a:rPr>
              <a:t>THANK YOU</a:t>
            </a:r>
            <a:r>
              <a:rPr lang="en-US" altLang="zh-CN" sz="4400" b="1" dirty="0">
                <a:ln w="19050">
                  <a:noFill/>
                </a:ln>
                <a:solidFill>
                  <a:schemeClr val="bg1"/>
                </a:solidFill>
                <a:latin typeface="Philosopher" panose="00000500000000000000" charset="0"/>
                <a:ea typeface="+mj-ea"/>
                <a:cs typeface="Philosopher" panose="00000500000000000000" charset="0"/>
                <a:sym typeface="Inter" panose="02000503000000020004" charset="0"/>
              </a:rPr>
              <a:t> !</a:t>
            </a:r>
          </a:p>
          <a:p>
            <a:pPr marL="0" marR="0" lvl="0" indent="0" algn="ctr" defTabSz="914400" rtl="0" eaLnBrk="1" fontAlgn="auto" latinLnBrk="0" hangingPunct="1">
              <a:lnSpc>
                <a:spcPct val="100000"/>
              </a:lnSpc>
              <a:spcBef>
                <a:spcPts val="0"/>
              </a:spcBef>
              <a:spcAft>
                <a:spcPts val="0"/>
              </a:spcAft>
              <a:buClrTx/>
              <a:buSzTx/>
              <a:buFontTx/>
              <a:buNone/>
              <a:defRPr/>
            </a:pPr>
            <a:endParaRPr lang="en-US" altLang="zh-CN" sz="4400" b="1" dirty="0">
              <a:ln w="19050">
                <a:noFill/>
              </a:ln>
              <a:solidFill>
                <a:schemeClr val="bg1"/>
              </a:solidFill>
              <a:latin typeface="Philosopher" panose="00000500000000000000" charset="0"/>
              <a:ea typeface="+mj-ea"/>
              <a:cs typeface="Philosopher" panose="00000500000000000000" charset="0"/>
              <a:sym typeface="Inter" panose="02000503000000020004" charset="0"/>
            </a:endParaRPr>
          </a:p>
          <a:p>
            <a:pPr marL="0" marR="0" lvl="0" indent="0" algn="r" defTabSz="914400" rtl="0" eaLnBrk="1" fontAlgn="auto" latinLnBrk="0" hangingPunct="1">
              <a:lnSpc>
                <a:spcPct val="100000"/>
              </a:lnSpc>
              <a:spcBef>
                <a:spcPts val="0"/>
              </a:spcBef>
              <a:spcAft>
                <a:spcPts val="0"/>
              </a:spcAft>
              <a:buClrTx/>
              <a:buSzTx/>
              <a:buFontTx/>
              <a:buNone/>
              <a:defRPr/>
            </a:pPr>
            <a:r>
              <a:rPr lang="en-US" altLang="zh-CN" sz="1400" b="1" dirty="0">
                <a:ln w="19050">
                  <a:noFill/>
                </a:ln>
                <a:solidFill>
                  <a:schemeClr val="bg1"/>
                </a:solidFill>
                <a:latin typeface="Philosopher" panose="00000500000000000000" charset="0"/>
                <a:ea typeface="+mj-ea"/>
                <a:cs typeface="Philosopher" panose="00000500000000000000" charset="0"/>
                <a:sym typeface="Inter" panose="02000503000000020004" charset="0"/>
              </a:rPr>
              <a:t>Dhruv Kumar – 2229030</a:t>
            </a:r>
          </a:p>
          <a:p>
            <a:pPr marL="0" marR="0" lvl="0" indent="0" algn="r" defTabSz="914400" rtl="0" eaLnBrk="1" fontAlgn="auto" latinLnBrk="0" hangingPunct="1">
              <a:lnSpc>
                <a:spcPct val="100000"/>
              </a:lnSpc>
              <a:spcBef>
                <a:spcPts val="0"/>
              </a:spcBef>
              <a:spcAft>
                <a:spcPts val="0"/>
              </a:spcAft>
              <a:buClrTx/>
              <a:buSzTx/>
              <a:buFontTx/>
              <a:buNone/>
              <a:defRPr/>
            </a:pPr>
            <a:r>
              <a:rPr lang="en-US" altLang="zh-CN" sz="1400" b="1" dirty="0">
                <a:ln w="19050">
                  <a:noFill/>
                </a:ln>
                <a:solidFill>
                  <a:schemeClr val="bg1"/>
                </a:solidFill>
                <a:latin typeface="Philosopher" panose="00000500000000000000" charset="0"/>
                <a:ea typeface="+mj-ea"/>
                <a:cs typeface="Philosopher" panose="00000500000000000000" charset="0"/>
                <a:sym typeface="Inter" panose="02000503000000020004" charset="0"/>
              </a:rPr>
              <a:t>Ayam Singh – 2229023</a:t>
            </a:r>
          </a:p>
          <a:p>
            <a:pPr marL="0" marR="0" lvl="0" indent="0" algn="r" defTabSz="914400" rtl="0" eaLnBrk="1" fontAlgn="auto" latinLnBrk="0" hangingPunct="1">
              <a:lnSpc>
                <a:spcPct val="100000"/>
              </a:lnSpc>
              <a:spcBef>
                <a:spcPts val="0"/>
              </a:spcBef>
              <a:spcAft>
                <a:spcPts val="0"/>
              </a:spcAft>
              <a:buClrTx/>
              <a:buSzTx/>
              <a:buFontTx/>
              <a:buNone/>
              <a:defRPr/>
            </a:pPr>
            <a:r>
              <a:rPr lang="en-US" altLang="zh-CN" sz="1400" b="1" dirty="0">
                <a:ln w="19050">
                  <a:noFill/>
                </a:ln>
                <a:solidFill>
                  <a:schemeClr val="bg1"/>
                </a:solidFill>
                <a:latin typeface="Philosopher" panose="00000500000000000000" charset="0"/>
                <a:ea typeface="+mj-ea"/>
                <a:cs typeface="Philosopher" panose="00000500000000000000" charset="0"/>
                <a:sym typeface="Inter" panose="02000503000000020004" charset="0"/>
              </a:rPr>
              <a:t>Ankesh Manna – 2229012</a:t>
            </a:r>
          </a:p>
          <a:p>
            <a:pPr marL="0" marR="0" lvl="0" indent="0" algn="r" defTabSz="914400" rtl="0" eaLnBrk="1" fontAlgn="auto" latinLnBrk="0" hangingPunct="1">
              <a:lnSpc>
                <a:spcPct val="100000"/>
              </a:lnSpc>
              <a:spcBef>
                <a:spcPts val="0"/>
              </a:spcBef>
              <a:spcAft>
                <a:spcPts val="0"/>
              </a:spcAft>
              <a:buClrTx/>
              <a:buSzTx/>
              <a:buFontTx/>
              <a:buNone/>
              <a:defRPr/>
            </a:pPr>
            <a:r>
              <a:rPr lang="en-US" altLang="zh-CN" sz="1400" b="1" dirty="0">
                <a:ln w="19050">
                  <a:noFill/>
                </a:ln>
                <a:solidFill>
                  <a:schemeClr val="bg1"/>
                </a:solidFill>
                <a:latin typeface="Philosopher" panose="00000500000000000000" charset="0"/>
                <a:ea typeface="+mj-ea"/>
                <a:cs typeface="Philosopher" panose="00000500000000000000" charset="0"/>
                <a:sym typeface="Inter" panose="02000503000000020004" charset="0"/>
              </a:rPr>
              <a:t>Arko Priyo Nandi - 2229017</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8800" y="316231"/>
            <a:ext cx="3007360" cy="4511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EBE4"/>
        </a:solidFill>
        <a:effectLst/>
      </p:bgPr>
    </p:bg>
    <p:spTree>
      <p:nvGrpSpPr>
        <p:cNvPr id="1" name=""/>
        <p:cNvGrpSpPr/>
        <p:nvPr/>
      </p:nvGrpSpPr>
      <p:grpSpPr>
        <a:xfrm>
          <a:off x="0" y="0"/>
          <a:ext cx="0" cy="0"/>
          <a:chOff x="0" y="0"/>
          <a:chExt cx="0" cy="0"/>
        </a:xfrm>
      </p:grpSpPr>
      <p:sp>
        <p:nvSpPr>
          <p:cNvPr id="30" name="文本框 29"/>
          <p:cNvSpPr txBox="1"/>
          <p:nvPr/>
        </p:nvSpPr>
        <p:spPr>
          <a:xfrm>
            <a:off x="336824" y="1417380"/>
            <a:ext cx="3668354" cy="1303020"/>
          </a:xfrm>
          <a:prstGeom prst="rect">
            <a:avLst/>
          </a:prstGeom>
          <a:noFill/>
        </p:spPr>
        <p:txBody>
          <a:bodyPr wrap="square">
            <a:spAutoFit/>
          </a:bodyPr>
          <a:lstStyle>
            <a:defPPr>
              <a:defRPr lang="en-US"/>
            </a:defPPr>
            <a:lvl1pPr>
              <a:lnSpc>
                <a:spcPct val="150000"/>
              </a:lnSpc>
              <a:defRPr sz="1050">
                <a:solidFill>
                  <a:schemeClr val="bg1"/>
                </a:solidFill>
                <a:cs typeface="思源黑体 CN Normal" panose="020B0400000000000000" charset="-122"/>
              </a:defRPr>
            </a:lvl1pPr>
          </a:lstStyle>
          <a:p>
            <a:r>
              <a:rPr lang="en-US" altLang="en-US" dirty="0">
                <a:solidFill>
                  <a:srgbClr val="1B1919"/>
                </a:solidFill>
                <a:cs typeface="Inter" panose="02000503000000020004" charset="0"/>
              </a:rPr>
              <a:t>The aim of this project is to build a machine learning model to predict home prices in Bangalore. It compares different regression models and fine-tunes them using GridSearchCV to find the best one. The goal is to make accurate price predictions based on property features.</a:t>
            </a:r>
          </a:p>
        </p:txBody>
      </p:sp>
      <p:cxnSp>
        <p:nvCxnSpPr>
          <p:cNvPr id="12" name="直接连接符 11"/>
          <p:cNvCxnSpPr/>
          <p:nvPr/>
        </p:nvCxnSpPr>
        <p:spPr>
          <a:xfrm>
            <a:off x="429208" y="4077478"/>
            <a:ext cx="3732246"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4813" y="1287115"/>
            <a:ext cx="4170511" cy="2783363"/>
          </a:xfrm>
          <a:prstGeom prst="rect">
            <a:avLst/>
          </a:prstGeom>
          <a:ln>
            <a:noFill/>
          </a:ln>
          <a:effectLst>
            <a:outerShdw blurRad="292100" dist="139700" dir="2700000" algn="tl" rotWithShape="0">
              <a:srgbClr val="333333">
                <a:alpha val="65000"/>
              </a:srgbClr>
            </a:outerShdw>
          </a:effectLst>
        </p:spPr>
      </p:pic>
      <p:sp>
        <p:nvSpPr>
          <p:cNvPr id="29" name="文本框 28"/>
          <p:cNvSpPr txBox="1"/>
          <p:nvPr/>
        </p:nvSpPr>
        <p:spPr>
          <a:xfrm>
            <a:off x="336364" y="846487"/>
            <a:ext cx="2732833" cy="645160"/>
          </a:xfrm>
          <a:prstGeom prst="rect">
            <a:avLst/>
          </a:prstGeom>
          <a:noFill/>
          <a:ln>
            <a:noFill/>
          </a:ln>
        </p:spPr>
        <p:txBody>
          <a:bodyPr wrap="square" rtlCol="0">
            <a:spAutoFit/>
          </a:bodyPr>
          <a:lstStyle>
            <a:defPPr>
              <a:defRPr lang="en-US"/>
            </a:defPPr>
            <a:lvl1pPr>
              <a:defRPr sz="1400" spc="0">
                <a:ln w="38100">
                  <a:noFill/>
                </a:ln>
                <a:solidFill>
                  <a:srgbClr val="8F6245"/>
                </a:solidFill>
                <a:effectLst/>
                <a:latin typeface="+mj-ea"/>
                <a:ea typeface="+mj-ea"/>
              </a:defRPr>
            </a:lvl1pPr>
          </a:lstStyle>
          <a:p>
            <a:r>
              <a:rPr lang="en-US" altLang="zh-CN" sz="3600" dirty="0">
                <a:solidFill>
                  <a:schemeClr val="accent1"/>
                </a:solidFill>
                <a:cs typeface="Inter" panose="02000503000000020004" charset="0"/>
              </a:rPr>
              <a:t>Aim</a:t>
            </a:r>
          </a:p>
        </p:txBody>
      </p:sp>
      <p:sp>
        <p:nvSpPr>
          <p:cNvPr id="9" name="矩形 8"/>
          <p:cNvSpPr/>
          <p:nvPr>
            <p:custDataLst>
              <p:tags r:id="rId1"/>
            </p:custDataLst>
          </p:nvPr>
        </p:nvSpPr>
        <p:spPr>
          <a:xfrm>
            <a:off x="0" y="285751"/>
            <a:ext cx="250032" cy="5135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6" name="文本框 28"/>
          <p:cNvSpPr txBox="1"/>
          <p:nvPr/>
        </p:nvSpPr>
        <p:spPr>
          <a:xfrm>
            <a:off x="336364" y="2856433"/>
            <a:ext cx="2732833" cy="645160"/>
          </a:xfrm>
          <a:prstGeom prst="rect">
            <a:avLst/>
          </a:prstGeom>
          <a:noFill/>
          <a:ln>
            <a:noFill/>
          </a:ln>
        </p:spPr>
        <p:txBody>
          <a:bodyPr wrap="square" rtlCol="0">
            <a:spAutoFit/>
          </a:bodyPr>
          <a:lstStyle>
            <a:defPPr>
              <a:defRPr lang="en-US"/>
            </a:defPPr>
            <a:lvl1pPr>
              <a:defRPr sz="1400" spc="0">
                <a:ln w="38100">
                  <a:noFill/>
                </a:ln>
                <a:solidFill>
                  <a:srgbClr val="8F6245"/>
                </a:solidFill>
                <a:effectLst/>
                <a:latin typeface="+mj-ea"/>
                <a:ea typeface="+mj-ea"/>
              </a:defRPr>
            </a:lvl1pPr>
          </a:lstStyle>
          <a:p>
            <a:r>
              <a:rPr sz="3600" dirty="0">
                <a:sym typeface="+mn-ea"/>
              </a:rPr>
              <a:t>Dataset</a:t>
            </a:r>
            <a:endParaRPr lang="en-US" altLang="zh-CN" sz="3600" dirty="0">
              <a:solidFill>
                <a:schemeClr val="accent1"/>
              </a:solidFill>
              <a:cs typeface="Inter" panose="02000503000000020004" charset="0"/>
            </a:endParaRPr>
          </a:p>
        </p:txBody>
      </p:sp>
      <p:sp>
        <p:nvSpPr>
          <p:cNvPr id="7" name="文本框 29"/>
          <p:cNvSpPr txBox="1"/>
          <p:nvPr/>
        </p:nvSpPr>
        <p:spPr>
          <a:xfrm>
            <a:off x="429260" y="3365500"/>
            <a:ext cx="3955415" cy="575945"/>
          </a:xfrm>
          <a:prstGeom prst="rect">
            <a:avLst/>
          </a:prstGeom>
          <a:noFill/>
        </p:spPr>
        <p:txBody>
          <a:bodyPr wrap="square">
            <a:spAutoFit/>
          </a:bodyPr>
          <a:lstStyle>
            <a:defPPr>
              <a:defRPr lang="en-US"/>
            </a:defPPr>
            <a:lvl1pPr>
              <a:lnSpc>
                <a:spcPct val="150000"/>
              </a:lnSpc>
              <a:defRPr sz="1050">
                <a:solidFill>
                  <a:schemeClr val="bg1"/>
                </a:solidFill>
                <a:cs typeface="思源黑体 CN Normal" panose="020B0400000000000000" charset="-122"/>
              </a:defRPr>
            </a:lvl1pPr>
          </a:lstStyle>
          <a:p>
            <a:r>
              <a:rPr dirty="0">
                <a:solidFill>
                  <a:schemeClr val="tx1"/>
                </a:solidFill>
                <a:sym typeface="+mn-ea"/>
              </a:rPr>
              <a:t>Area type, society, location, size, total_sqft, bath, balcony, price</a:t>
            </a:r>
            <a:endParaRPr lang="en-US" altLang="en-US" dirty="0">
              <a:solidFill>
                <a:schemeClr val="tx1"/>
              </a:solidFill>
              <a:cs typeface="Inter" panose="02000503000000020004" charset="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EBE4"/>
        </a:solidFill>
        <a:effectLst/>
      </p:bgPr>
    </p:bg>
    <p:spTree>
      <p:nvGrpSpPr>
        <p:cNvPr id="1" name=""/>
        <p:cNvGrpSpPr/>
        <p:nvPr/>
      </p:nvGrpSpPr>
      <p:grpSpPr>
        <a:xfrm>
          <a:off x="0" y="0"/>
          <a:ext cx="0" cy="0"/>
          <a:chOff x="0" y="0"/>
          <a:chExt cx="0" cy="0"/>
        </a:xfrm>
      </p:grpSpPr>
      <p:sp>
        <p:nvSpPr>
          <p:cNvPr id="25" name="椭圆 24"/>
          <p:cNvSpPr/>
          <p:nvPr/>
        </p:nvSpPr>
        <p:spPr>
          <a:xfrm>
            <a:off x="519906" y="971630"/>
            <a:ext cx="3571874" cy="357187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26" name="椭圆 25"/>
          <p:cNvSpPr/>
          <p:nvPr/>
        </p:nvSpPr>
        <p:spPr>
          <a:xfrm>
            <a:off x="2169794" y="816373"/>
            <a:ext cx="271463" cy="271463"/>
          </a:xfrm>
          <a:prstGeom prst="ellipse">
            <a:avLst/>
          </a:prstGeom>
          <a:ln w="38100">
            <a:solidFill>
              <a:srgbClr val="F0E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27" name="文本框 26"/>
          <p:cNvSpPr txBox="1"/>
          <p:nvPr/>
        </p:nvSpPr>
        <p:spPr>
          <a:xfrm>
            <a:off x="3341370" y="815340"/>
            <a:ext cx="5061585" cy="464820"/>
          </a:xfrm>
          <a:prstGeom prst="rect">
            <a:avLst/>
          </a:prstGeom>
        </p:spPr>
        <p:txBody>
          <a:bodyPr wrap="square">
            <a:noAutofit/>
          </a:bodyPr>
          <a:lstStyle>
            <a:defPPr>
              <a:defRPr lang="zh-CN"/>
            </a:defPPr>
            <a:lvl1pPr>
              <a:lnSpc>
                <a:spcPct val="150000"/>
              </a:lnSpc>
              <a:defRPr sz="1050">
                <a:solidFill>
                  <a:schemeClr val="tx1">
                    <a:lumMod val="75000"/>
                    <a:lumOff val="25000"/>
                  </a:schemeClr>
                </a:solidFill>
                <a:cs typeface="+mn-ea"/>
              </a:defRPr>
            </a:lvl1pPr>
          </a:lstStyle>
          <a:p>
            <a:pPr>
              <a:buClr>
                <a:schemeClr val="accent2"/>
              </a:buClr>
            </a:pPr>
            <a:r>
              <a:rPr lang="en-US" altLang="en-US">
                <a:solidFill>
                  <a:schemeClr val="accent1">
                    <a:lumMod val="75000"/>
                  </a:schemeClr>
                </a:solidFill>
                <a:latin typeface="+mn-ea"/>
                <a:cs typeface="Inter" panose="02000503000000020004" charset="0"/>
                <a:sym typeface="+mn-ea"/>
              </a:rPr>
              <a:t>Removing duplicates and irrelevant records to improve data quality.</a:t>
            </a:r>
            <a:endParaRPr lang="en-US" altLang="en-US">
              <a:solidFill>
                <a:schemeClr val="accent1">
                  <a:lumMod val="75000"/>
                </a:schemeClr>
              </a:solidFill>
              <a:latin typeface="+mn-ea"/>
              <a:ea typeface="+mn-ea"/>
              <a:cs typeface="Inter" panose="02000503000000020004" charset="0"/>
            </a:endParaRPr>
          </a:p>
          <a:p>
            <a:pPr>
              <a:buClr>
                <a:schemeClr val="accent2"/>
              </a:buClr>
            </a:pPr>
            <a:endParaRPr lang="en-US" altLang="zh-CN">
              <a:solidFill>
                <a:schemeClr val="tx1">
                  <a:lumMod val="65000"/>
                  <a:lumOff val="35000"/>
                </a:schemeClr>
              </a:solidFill>
              <a:sym typeface="Inter" panose="02000503000000020004" charset="0"/>
            </a:endParaRPr>
          </a:p>
        </p:txBody>
      </p:sp>
      <p:sp>
        <p:nvSpPr>
          <p:cNvPr id="28" name="文本框 27"/>
          <p:cNvSpPr txBox="1"/>
          <p:nvPr/>
        </p:nvSpPr>
        <p:spPr>
          <a:xfrm>
            <a:off x="3141345" y="508635"/>
            <a:ext cx="1938655" cy="351790"/>
          </a:xfrm>
          <a:prstGeom prst="rect">
            <a:avLst/>
          </a:prstGeom>
        </p:spPr>
        <p:txBody>
          <a:bodyPr wrap="square">
            <a:no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en-US" altLang="en-US" sz="1600" dirty="0">
                <a:ln w="38100">
                  <a:noFill/>
                </a:ln>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mn-lt"/>
              </a:rPr>
              <a:t>Data Cleaning</a:t>
            </a:r>
          </a:p>
          <a:p>
            <a:pPr algn="l"/>
            <a:endParaRPr lang="zh-CN" altLang="en-US" sz="1600" b="0" dirty="0">
              <a:solidFill>
                <a:schemeClr val="accent1"/>
              </a:solidFill>
              <a:cs typeface="Inter" panose="02000503000000020004" charset="0"/>
            </a:endParaRPr>
          </a:p>
        </p:txBody>
      </p:sp>
      <p:sp>
        <p:nvSpPr>
          <p:cNvPr id="34" name="椭圆 33"/>
          <p:cNvSpPr/>
          <p:nvPr/>
        </p:nvSpPr>
        <p:spPr>
          <a:xfrm>
            <a:off x="3677602" y="1698230"/>
            <a:ext cx="271463" cy="271463"/>
          </a:xfrm>
          <a:prstGeom prst="ellipse">
            <a:avLst/>
          </a:prstGeom>
          <a:ln w="38100">
            <a:solidFill>
              <a:srgbClr val="F0E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35" name="文本框 34"/>
          <p:cNvSpPr txBox="1"/>
          <p:nvPr/>
        </p:nvSpPr>
        <p:spPr>
          <a:xfrm>
            <a:off x="3949700" y="1515110"/>
            <a:ext cx="4900295" cy="333375"/>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buClr>
                <a:schemeClr val="accent2"/>
              </a:buClr>
            </a:pPr>
            <a:r>
              <a:rPr lang="en-US" altLang="en-US">
                <a:solidFill>
                  <a:schemeClr val="accent1">
                    <a:lumMod val="75000"/>
                  </a:schemeClr>
                </a:solidFill>
                <a:latin typeface="+mn-ea"/>
                <a:cs typeface="Inter" panose="02000503000000020004" charset="0"/>
                <a:sym typeface="+mn-ea"/>
              </a:rPr>
              <a:t>Using imputation or removal methods to address gaps in the dataset.</a:t>
            </a:r>
            <a:endParaRPr lang="zh-CN" altLang="en-US">
              <a:solidFill>
                <a:schemeClr val="tx1">
                  <a:lumMod val="65000"/>
                  <a:lumOff val="35000"/>
                </a:schemeClr>
              </a:solidFill>
            </a:endParaRPr>
          </a:p>
        </p:txBody>
      </p:sp>
      <p:sp>
        <p:nvSpPr>
          <p:cNvPr id="36" name="文本框 35"/>
          <p:cNvSpPr txBox="1"/>
          <p:nvPr/>
        </p:nvSpPr>
        <p:spPr>
          <a:xfrm>
            <a:off x="3815715" y="1196975"/>
            <a:ext cx="2918299" cy="338554"/>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en-US" altLang="en-US" sz="1600" dirty="0">
                <a:ln w="38100">
                  <a:noFill/>
                </a:ln>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mn-lt"/>
              </a:rPr>
              <a:t>Handling Missing Values</a:t>
            </a:r>
            <a:endParaRPr lang="zh-CN" altLang="en-US" sz="1600" b="0" dirty="0">
              <a:solidFill>
                <a:schemeClr val="accent1"/>
              </a:solidFill>
              <a:latin typeface="Tahoma" panose="020B0604030504040204" pitchFamily="34" charset="0"/>
              <a:cs typeface="Tahoma" panose="020B0604030504040204" pitchFamily="34" charset="0"/>
            </a:endParaRPr>
          </a:p>
        </p:txBody>
      </p:sp>
      <p:sp>
        <p:nvSpPr>
          <p:cNvPr id="37" name="椭圆 36"/>
          <p:cNvSpPr/>
          <p:nvPr/>
        </p:nvSpPr>
        <p:spPr>
          <a:xfrm>
            <a:off x="3815714" y="3358595"/>
            <a:ext cx="271463" cy="271463"/>
          </a:xfrm>
          <a:prstGeom prst="ellipse">
            <a:avLst/>
          </a:prstGeom>
          <a:ln w="38100">
            <a:solidFill>
              <a:srgbClr val="F0E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38" name="文本框 37"/>
          <p:cNvSpPr txBox="1"/>
          <p:nvPr/>
        </p:nvSpPr>
        <p:spPr>
          <a:xfrm>
            <a:off x="4225290" y="2282190"/>
            <a:ext cx="4856480" cy="333375"/>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buClr>
                <a:schemeClr val="accent2"/>
              </a:buClr>
            </a:pPr>
            <a:r>
              <a:rPr lang="en-US" altLang="en-US">
                <a:solidFill>
                  <a:schemeClr val="tx1">
                    <a:lumMod val="65000"/>
                    <a:lumOff val="35000"/>
                  </a:schemeClr>
                </a:solidFill>
                <a:sym typeface="Inter" panose="02000503000000020004" charset="0"/>
              </a:rPr>
              <a:t>Creating new features from existing data to enhance model performance.</a:t>
            </a:r>
          </a:p>
        </p:txBody>
      </p:sp>
      <p:sp>
        <p:nvSpPr>
          <p:cNvPr id="39" name="文本框 38"/>
          <p:cNvSpPr txBox="1"/>
          <p:nvPr/>
        </p:nvSpPr>
        <p:spPr>
          <a:xfrm>
            <a:off x="4169410" y="1941830"/>
            <a:ext cx="2665888" cy="317423"/>
          </a:xfrm>
          <a:prstGeom prst="rect">
            <a:avLst/>
          </a:prstGeom>
        </p:spPr>
        <p:txBody>
          <a:bodyPr wrap="square">
            <a:no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en-US" altLang="en-US" sz="1600" dirty="0">
                <a:ln w="38100">
                  <a:noFill/>
                </a:ln>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sym typeface="+mn-lt"/>
              </a:rPr>
              <a:t>Feature Engineering</a:t>
            </a:r>
          </a:p>
          <a:p>
            <a:pPr algn="l"/>
            <a:endParaRPr lang="zh-CN" altLang="en-US" sz="1600" b="0" dirty="0">
              <a:solidFill>
                <a:schemeClr val="accent1"/>
              </a:solidFill>
              <a:cs typeface="Inter" panose="02000503000000020004" charset="0"/>
            </a:endParaRPr>
          </a:p>
        </p:txBody>
      </p:sp>
      <p:sp>
        <p:nvSpPr>
          <p:cNvPr id="40" name="椭圆 39"/>
          <p:cNvSpPr/>
          <p:nvPr/>
        </p:nvSpPr>
        <p:spPr>
          <a:xfrm>
            <a:off x="1207133" y="4143930"/>
            <a:ext cx="271463" cy="271463"/>
          </a:xfrm>
          <a:prstGeom prst="ellipse">
            <a:avLst/>
          </a:prstGeom>
          <a:ln w="38100">
            <a:solidFill>
              <a:srgbClr val="F0E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41" name="文本框 40"/>
          <p:cNvSpPr txBox="1"/>
          <p:nvPr/>
        </p:nvSpPr>
        <p:spPr>
          <a:xfrm>
            <a:off x="4225317" y="3007943"/>
            <a:ext cx="4157633" cy="333375"/>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buClr>
                <a:schemeClr val="accent2"/>
              </a:buClr>
            </a:pPr>
            <a:r>
              <a:rPr lang="en-US" altLang="en-US" dirty="0">
                <a:solidFill>
                  <a:schemeClr val="tx1">
                    <a:lumMod val="65000"/>
                    <a:lumOff val="35000"/>
                  </a:schemeClr>
                </a:solidFill>
                <a:sym typeface="Inter" panose="02000503000000020004" charset="0"/>
              </a:rPr>
              <a:t>Adjusting data ranges to ensure consistent input for algorithms.</a:t>
            </a:r>
            <a:endParaRPr lang="zh-CN" altLang="en-US" dirty="0">
              <a:solidFill>
                <a:schemeClr val="tx1">
                  <a:lumMod val="65000"/>
                  <a:lumOff val="35000"/>
                </a:schemeClr>
              </a:solidFill>
              <a:sym typeface="Inter" panose="02000503000000020004" charset="0"/>
            </a:endParaRPr>
          </a:p>
        </p:txBody>
      </p:sp>
      <p:sp>
        <p:nvSpPr>
          <p:cNvPr id="42" name="文本框 41"/>
          <p:cNvSpPr txBox="1"/>
          <p:nvPr/>
        </p:nvSpPr>
        <p:spPr>
          <a:xfrm>
            <a:off x="4225290" y="2713990"/>
            <a:ext cx="3294380"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en-US" altLang="en-US" sz="16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Normalization and Scaling</a:t>
            </a:r>
          </a:p>
        </p:txBody>
      </p:sp>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l="7408" r="25925"/>
          <a:stretch>
            <a:fillRect/>
          </a:stretch>
        </p:blipFill>
        <p:spPr>
          <a:xfrm>
            <a:off x="791369" y="1241343"/>
            <a:ext cx="3010854" cy="3010854"/>
          </a:xfrm>
          <a:prstGeom prst="ellipse">
            <a:avLst/>
          </a:prstGeom>
          <a:ln>
            <a:noFill/>
          </a:ln>
          <a:effectLst>
            <a:softEdge rad="112500"/>
          </a:effectLst>
        </p:spPr>
      </p:pic>
      <p:sp>
        <p:nvSpPr>
          <p:cNvPr id="5" name="矩形 4"/>
          <p:cNvSpPr/>
          <p:nvPr>
            <p:custDataLst>
              <p:tags r:id="rId1"/>
            </p:custDataLst>
          </p:nvPr>
        </p:nvSpPr>
        <p:spPr>
          <a:xfrm>
            <a:off x="0" y="285751"/>
            <a:ext cx="250032" cy="5135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6" name="椭圆 39"/>
          <p:cNvSpPr/>
          <p:nvPr/>
        </p:nvSpPr>
        <p:spPr>
          <a:xfrm>
            <a:off x="2870198" y="4271565"/>
            <a:ext cx="271463" cy="271463"/>
          </a:xfrm>
          <a:prstGeom prst="ellipse">
            <a:avLst/>
          </a:prstGeom>
          <a:ln w="38100">
            <a:solidFill>
              <a:srgbClr val="F0E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8" name="椭圆 39"/>
          <p:cNvSpPr/>
          <p:nvPr/>
        </p:nvSpPr>
        <p:spPr>
          <a:xfrm>
            <a:off x="390523" y="3014265"/>
            <a:ext cx="271463" cy="271463"/>
          </a:xfrm>
          <a:prstGeom prst="ellipse">
            <a:avLst/>
          </a:prstGeom>
          <a:ln w="38100">
            <a:solidFill>
              <a:srgbClr val="F0E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9" name="椭圆 39"/>
          <p:cNvSpPr/>
          <p:nvPr/>
        </p:nvSpPr>
        <p:spPr>
          <a:xfrm>
            <a:off x="662303" y="1697910"/>
            <a:ext cx="271463" cy="271463"/>
          </a:xfrm>
          <a:prstGeom prst="ellipse">
            <a:avLst/>
          </a:prstGeom>
          <a:ln w="38100">
            <a:solidFill>
              <a:srgbClr val="F0E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1" name="文本框 41"/>
          <p:cNvSpPr txBox="1"/>
          <p:nvPr/>
        </p:nvSpPr>
        <p:spPr>
          <a:xfrm>
            <a:off x="4180159" y="3566156"/>
            <a:ext cx="4026194" cy="338554"/>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en-US" altLang="en-US" sz="160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Encoding Categorical Variables</a:t>
            </a:r>
          </a:p>
        </p:txBody>
      </p:sp>
      <p:sp>
        <p:nvSpPr>
          <p:cNvPr id="12" name="Text Box 11"/>
          <p:cNvSpPr txBox="1"/>
          <p:nvPr/>
        </p:nvSpPr>
        <p:spPr>
          <a:xfrm>
            <a:off x="4177030" y="3869372"/>
            <a:ext cx="5080000" cy="252730"/>
          </a:xfrm>
          <a:prstGeom prst="rect">
            <a:avLst/>
          </a:prstGeom>
        </p:spPr>
        <p:txBody>
          <a:bodyPr>
            <a:spAutoFit/>
          </a:bodyPr>
          <a:lstStyle/>
          <a:p>
            <a:pPr marL="0" indent="0" algn="l"/>
            <a:r>
              <a:rPr lang="en-US" altLang="en-US" sz="1050" b="0" i="0" dirty="0">
                <a:solidFill>
                  <a:srgbClr val="07071B"/>
                </a:solidFill>
                <a:ea typeface="Poppins"/>
                <a:cs typeface="+mn-lt"/>
              </a:rPr>
              <a:t>Transforming non-numeric data into numeric formats for model compatibility.</a:t>
            </a:r>
          </a:p>
        </p:txBody>
      </p:sp>
      <p:sp>
        <p:nvSpPr>
          <p:cNvPr id="13" name="Text Box 12"/>
          <p:cNvSpPr txBox="1"/>
          <p:nvPr/>
        </p:nvSpPr>
        <p:spPr>
          <a:xfrm>
            <a:off x="3464469" y="4145039"/>
            <a:ext cx="2228850" cy="337185"/>
          </a:xfrm>
          <a:prstGeom prst="rect">
            <a:avLst/>
          </a:prstGeom>
        </p:spPr>
        <p:txBody>
          <a:bodyPr wrap="square">
            <a:spAutoFit/>
          </a:bodyPr>
          <a:lstStyle/>
          <a:p>
            <a:pPr marL="0" indent="0" algn="l"/>
            <a:r>
              <a:rPr sz="1600" b="1" i="0"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Outlier Detection</a:t>
            </a:r>
          </a:p>
        </p:txBody>
      </p:sp>
      <p:sp>
        <p:nvSpPr>
          <p:cNvPr id="14" name="Text Box 13"/>
          <p:cNvSpPr txBox="1"/>
          <p:nvPr/>
        </p:nvSpPr>
        <p:spPr>
          <a:xfrm rot="10800000" flipV="1">
            <a:off x="3550648" y="4449730"/>
            <a:ext cx="5291364" cy="252730"/>
          </a:xfrm>
          <a:prstGeom prst="rect">
            <a:avLst/>
          </a:prstGeom>
        </p:spPr>
        <p:txBody>
          <a:bodyPr wrap="square">
            <a:noAutofit/>
          </a:bodyPr>
          <a:lstStyle/>
          <a:p>
            <a:pPr marL="0" indent="0" algn="l"/>
            <a:r>
              <a:rPr lang="en-US" altLang="en-US" sz="1050" b="0" i="0" dirty="0">
                <a:solidFill>
                  <a:srgbClr val="07071B"/>
                </a:solidFill>
                <a:ea typeface="Poppins"/>
                <a:cs typeface="+mn-lt"/>
              </a:rPr>
              <a:t>Identifying and addressing anomalies that may skew results.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EBE4"/>
        </a:solidFill>
        <a:effectLst/>
      </p:bgPr>
    </p:bg>
    <p:spTree>
      <p:nvGrpSpPr>
        <p:cNvPr id="1" name=""/>
        <p:cNvGrpSpPr/>
        <p:nvPr/>
      </p:nvGrpSpPr>
      <p:grpSpPr>
        <a:xfrm>
          <a:off x="0" y="0"/>
          <a:ext cx="0" cy="0"/>
          <a:chOff x="0" y="0"/>
          <a:chExt cx="0" cy="0"/>
        </a:xfrm>
      </p:grpSpPr>
      <p:sp>
        <p:nvSpPr>
          <p:cNvPr id="9" name="矩形 8"/>
          <p:cNvSpPr/>
          <p:nvPr/>
        </p:nvSpPr>
        <p:spPr>
          <a:xfrm>
            <a:off x="0" y="0"/>
            <a:ext cx="1676400" cy="51435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11" name="文本框 10"/>
          <p:cNvSpPr txBox="1"/>
          <p:nvPr/>
        </p:nvSpPr>
        <p:spPr>
          <a:xfrm>
            <a:off x="3966726" y="441743"/>
            <a:ext cx="4833257" cy="637967"/>
          </a:xfrm>
          <a:prstGeom prst="rect">
            <a:avLst/>
          </a:prstGeom>
          <a:noFill/>
        </p:spPr>
        <p:txBody>
          <a:bodyPr wrap="square" rtlCol="0">
            <a:no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solidFill>
                  <a:schemeClr val="bg1"/>
                </a:solidFill>
                <a:effectLst/>
                <a:uLnTx/>
                <a:uFillTx/>
                <a:latin typeface="Oswald" pitchFamily="2" charset="0"/>
                <a:ea typeface="等线" panose="02010600030101010101" charset="-122"/>
                <a:cs typeface="Aharoni" panose="02010803020104030203" pitchFamily="2" charset="-79"/>
              </a:defRPr>
            </a:lvl1pPr>
          </a:lstStyle>
          <a:p>
            <a:pPr algn="ctr"/>
            <a:r>
              <a:rPr lang="en-US" altLang="en-US" sz="2000" dirty="0">
                <a:solidFill>
                  <a:schemeClr val="accent1">
                    <a:lumMod val="75000"/>
                  </a:schemeClr>
                </a:solidFill>
                <a:latin typeface="+mn-ea"/>
                <a:ea typeface="+mn-ea"/>
                <a:cs typeface="Inter" panose="02000503000000020004" charset="0"/>
              </a:rPr>
              <a:t>Here we observe that there is multiple NaN values in this data set</a:t>
            </a: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799" y="832247"/>
            <a:ext cx="2319337" cy="3479006"/>
          </a:xfrm>
          <a:prstGeom prst="rect">
            <a:avLst/>
          </a:prstGeom>
          <a:ln>
            <a:noFill/>
          </a:ln>
          <a:effectLst>
            <a:outerShdw blurRad="292100" dist="139700" dir="2700000" algn="tl" rotWithShape="0">
              <a:srgbClr val="333333">
                <a:alpha val="65000"/>
              </a:srgbClr>
            </a:outerShdw>
          </a:effectLst>
        </p:spPr>
      </p:pic>
      <p:sp>
        <p:nvSpPr>
          <p:cNvPr id="31" name="矩形 30"/>
          <p:cNvSpPr/>
          <p:nvPr/>
        </p:nvSpPr>
        <p:spPr>
          <a:xfrm>
            <a:off x="1428009" y="1560961"/>
            <a:ext cx="2640691" cy="2275998"/>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cs typeface="Inter" panose="02000503000000020004" charset="0"/>
            </a:endParaRPr>
          </a:p>
        </p:txBody>
      </p:sp>
      <p:sp>
        <p:nvSpPr>
          <p:cNvPr id="27" name="矩形 26"/>
          <p:cNvSpPr/>
          <p:nvPr/>
        </p:nvSpPr>
        <p:spPr bwMode="auto">
          <a:xfrm>
            <a:off x="1372985" y="1688644"/>
            <a:ext cx="2640691" cy="1754326"/>
          </a:xfrm>
          <a:prstGeom prst="rect">
            <a:avLst/>
          </a:prstGeom>
          <a:noFill/>
          <a:ln>
            <a:noFill/>
          </a:ln>
        </p:spPr>
        <p:txBody>
          <a:bodyPr wrap="square" rtlCol="0">
            <a:spAutoFit/>
          </a:bodyPr>
          <a:lstStyle/>
          <a:p>
            <a:pPr algn="ctr"/>
            <a:r>
              <a:rPr lang="en-US" altLang="en-US" sz="3600" b="1" spc="50" dirty="0">
                <a:ln w="9525" cmpd="sng">
                  <a:solidFill>
                    <a:schemeClr val="accent1"/>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sym typeface="+mn-lt"/>
              </a:rPr>
              <a:t>Handling Missing Values</a:t>
            </a:r>
          </a:p>
        </p:txBody>
      </p:sp>
      <p:sp>
        <p:nvSpPr>
          <p:cNvPr id="2" name="文本框 1"/>
          <p:cNvSpPr txBox="1"/>
          <p:nvPr/>
        </p:nvSpPr>
        <p:spPr>
          <a:xfrm rot="5400000">
            <a:off x="8019234" y="1077614"/>
            <a:ext cx="1792331" cy="230832"/>
          </a:xfrm>
          <a:prstGeom prst="rect">
            <a:avLst/>
          </a:prstGeom>
          <a:noFill/>
          <a:ln>
            <a:noFill/>
          </a:ln>
        </p:spPr>
        <p:txBody>
          <a:bodyPr wrap="square" rtlCol="0">
            <a:spAutoFit/>
          </a:bodyPr>
          <a:lstStyle>
            <a:defPPr>
              <a:defRPr lang="en-US"/>
            </a:defPPr>
            <a:lvl1pPr>
              <a:defRPr sz="1400" spc="0">
                <a:ln w="38100">
                  <a:noFill/>
                </a:ln>
                <a:solidFill>
                  <a:srgbClr val="8F6245"/>
                </a:solidFill>
                <a:effectLst/>
                <a:latin typeface="+mj-ea"/>
                <a:ea typeface="+mj-ea"/>
              </a:defRPr>
            </a:lvl1pPr>
          </a:lstStyle>
          <a:p>
            <a:pPr algn="dist"/>
            <a:r>
              <a:rPr lang="en-US" altLang="zh-CN" sz="900">
                <a:solidFill>
                  <a:schemeClr val="accent1"/>
                </a:solidFill>
                <a:cs typeface="Inter" panose="02000503000000020004" charset="0"/>
              </a:rPr>
              <a:t>/</a:t>
            </a:r>
          </a:p>
        </p:txBody>
      </p:sp>
      <p:pic>
        <p:nvPicPr>
          <p:cNvPr id="29" name="Picture Placeholder 28"/>
          <p:cNvPicPr>
            <a:picLocks noGrp="1" noChangeAspect="1"/>
          </p:cNvPicPr>
          <p:nvPr>
            <p:ph type="pic" sz="quarter" idx="4294967295"/>
          </p:nvPr>
        </p:nvPicPr>
        <p:blipFill>
          <a:blip r:embed="rId3"/>
          <a:stretch>
            <a:fillRect/>
          </a:stretch>
        </p:blipFill>
        <p:spPr>
          <a:xfrm>
            <a:off x="5460218" y="1253736"/>
            <a:ext cx="2319337" cy="13477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3" name="Picture 32"/>
          <p:cNvPicPr>
            <a:picLocks noChangeAspect="1"/>
          </p:cNvPicPr>
          <p:nvPr/>
        </p:nvPicPr>
        <p:blipFill>
          <a:blip r:embed="rId4"/>
          <a:stretch>
            <a:fillRect/>
          </a:stretch>
        </p:blipFill>
        <p:spPr>
          <a:xfrm>
            <a:off x="5460218" y="3442970"/>
            <a:ext cx="2319337" cy="1466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6" name="文本框 10"/>
          <p:cNvSpPr txBox="1"/>
          <p:nvPr/>
        </p:nvSpPr>
        <p:spPr>
          <a:xfrm>
            <a:off x="4203257" y="2770423"/>
            <a:ext cx="4833257" cy="493395"/>
          </a:xfrm>
          <a:prstGeom prst="rect">
            <a:avLst/>
          </a:prstGeom>
          <a:noFill/>
        </p:spPr>
        <p:txBody>
          <a:bodyPr wrap="square" rtlCol="0">
            <a:no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solidFill>
                  <a:schemeClr val="bg1"/>
                </a:solidFill>
                <a:effectLst/>
                <a:uLnTx/>
                <a:uFillTx/>
                <a:latin typeface="Oswald" pitchFamily="2" charset="0"/>
                <a:ea typeface="等线" panose="02010600030101010101" charset="-122"/>
                <a:cs typeface="Aharoni" panose="02010803020104030203" pitchFamily="2" charset="-79"/>
              </a:defRPr>
            </a:lvl1pPr>
          </a:lstStyle>
          <a:p>
            <a:r>
              <a:rPr lang="en-US" altLang="en-US" sz="1800" dirty="0">
                <a:solidFill>
                  <a:schemeClr val="accent1">
                    <a:lumMod val="75000"/>
                  </a:schemeClr>
                </a:solidFill>
                <a:latin typeface="+mn-ea"/>
                <a:ea typeface="+mn-ea"/>
                <a:cs typeface="Inter" panose="02000503000000020004" charset="0"/>
              </a:rPr>
              <a:t>Now here we just drop those NaN Values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0EBE4"/>
        </a:solidFill>
        <a:effectLst/>
      </p:bgPr>
    </p:bg>
    <p:spTree>
      <p:nvGrpSpPr>
        <p:cNvPr id="1" name=""/>
        <p:cNvGrpSpPr/>
        <p:nvPr/>
      </p:nvGrpSpPr>
      <p:grpSpPr>
        <a:xfrm>
          <a:off x="0" y="0"/>
          <a:ext cx="0" cy="0"/>
          <a:chOff x="0" y="0"/>
          <a:chExt cx="0" cy="0"/>
        </a:xfrm>
      </p:grpSpPr>
      <p:sp>
        <p:nvSpPr>
          <p:cNvPr id="9" name="矩形 8"/>
          <p:cNvSpPr/>
          <p:nvPr/>
        </p:nvSpPr>
        <p:spPr>
          <a:xfrm>
            <a:off x="0" y="0"/>
            <a:ext cx="1676400" cy="51435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cs typeface="Inter" panose="02000503000000020004" charset="0"/>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799" y="832247"/>
            <a:ext cx="2319337" cy="3479006"/>
          </a:xfrm>
          <a:prstGeom prst="rect">
            <a:avLst/>
          </a:prstGeom>
          <a:ln>
            <a:noFill/>
          </a:ln>
          <a:effectLst>
            <a:outerShdw blurRad="292100" dist="139700" dir="2700000" algn="tl" rotWithShape="0">
              <a:srgbClr val="333333">
                <a:alpha val="65000"/>
              </a:srgbClr>
            </a:outerShdw>
          </a:effectLst>
        </p:spPr>
      </p:pic>
      <p:sp>
        <p:nvSpPr>
          <p:cNvPr id="31" name="矩形 30"/>
          <p:cNvSpPr/>
          <p:nvPr/>
        </p:nvSpPr>
        <p:spPr>
          <a:xfrm>
            <a:off x="1393690" y="1689735"/>
            <a:ext cx="3357382" cy="2020331"/>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27" name="矩形 26"/>
          <p:cNvSpPr/>
          <p:nvPr/>
        </p:nvSpPr>
        <p:spPr bwMode="auto">
          <a:xfrm>
            <a:off x="1344929" y="1941422"/>
            <a:ext cx="3302021" cy="1200329"/>
          </a:xfrm>
          <a:prstGeom prst="rect">
            <a:avLst/>
          </a:prstGeom>
          <a:noFill/>
          <a:ln>
            <a:noFill/>
          </a:ln>
        </p:spPr>
        <p:txBody>
          <a:bodyPr wrap="square" rtlCol="0">
            <a:spAutoFit/>
          </a:bodyPr>
          <a:lstStyle/>
          <a:p>
            <a:pPr algn="ctr"/>
            <a:r>
              <a:rPr lang="en-US" altLang="en-US" sz="3600" b="1" spc="50" dirty="0">
                <a:ln w="9525" cmpd="sng">
                  <a:solidFill>
                    <a:schemeClr val="accent1"/>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sym typeface="+mn-lt"/>
              </a:rPr>
              <a:t>Feature   Engineering</a:t>
            </a:r>
          </a:p>
        </p:txBody>
      </p:sp>
      <p:sp>
        <p:nvSpPr>
          <p:cNvPr id="2" name="文本框 1"/>
          <p:cNvSpPr txBox="1"/>
          <p:nvPr/>
        </p:nvSpPr>
        <p:spPr>
          <a:xfrm rot="5400000">
            <a:off x="8019234" y="1077614"/>
            <a:ext cx="1792331" cy="230832"/>
          </a:xfrm>
          <a:prstGeom prst="rect">
            <a:avLst/>
          </a:prstGeom>
          <a:noFill/>
          <a:ln>
            <a:noFill/>
          </a:ln>
        </p:spPr>
        <p:txBody>
          <a:bodyPr wrap="square" rtlCol="0">
            <a:spAutoFit/>
          </a:bodyPr>
          <a:lstStyle>
            <a:defPPr>
              <a:defRPr lang="en-US"/>
            </a:defPPr>
            <a:lvl1pPr>
              <a:defRPr sz="1400" spc="0">
                <a:ln w="38100">
                  <a:noFill/>
                </a:ln>
                <a:solidFill>
                  <a:srgbClr val="8F6245"/>
                </a:solidFill>
                <a:effectLst/>
                <a:latin typeface="+mj-ea"/>
                <a:ea typeface="+mj-ea"/>
              </a:defRPr>
            </a:lvl1pPr>
          </a:lstStyle>
          <a:p>
            <a:pPr algn="dist"/>
            <a:r>
              <a:rPr lang="en-US" altLang="zh-CN" sz="900">
                <a:solidFill>
                  <a:schemeClr val="accent1"/>
                </a:solidFill>
                <a:cs typeface="Inter" panose="02000503000000020004" charset="0"/>
              </a:rPr>
              <a:t>/</a:t>
            </a:r>
          </a:p>
        </p:txBody>
      </p:sp>
      <p:sp>
        <p:nvSpPr>
          <p:cNvPr id="30" name="文本框 29"/>
          <p:cNvSpPr txBox="1"/>
          <p:nvPr/>
        </p:nvSpPr>
        <p:spPr>
          <a:xfrm>
            <a:off x="228600" y="4032632"/>
            <a:ext cx="3641725" cy="260350"/>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sz="1100" i="0" u="none" strike="noStrike" kern="1200" cap="none" spc="0" normalizeH="0" baseline="0" noProof="0">
                <a:ln w="19050">
                  <a:noFill/>
                </a:ln>
                <a:solidFill>
                  <a:schemeClr val="accent1"/>
                </a:solidFill>
                <a:effectLst/>
                <a:uLnTx/>
                <a:uFillTx/>
                <a:latin typeface="+mj-ea"/>
                <a:ea typeface="+mj-ea"/>
                <a:cs typeface="Inter" panose="02000503000000020004" charset="0"/>
                <a:sym typeface="Inter" panose="02000503000000020004" charset="0"/>
              </a:rPr>
              <a:t>s</a:t>
            </a:r>
          </a:p>
        </p:txBody>
      </p:sp>
      <p:sp>
        <p:nvSpPr>
          <p:cNvPr id="4" name="Text Box 3"/>
          <p:cNvSpPr txBox="1"/>
          <p:nvPr/>
        </p:nvSpPr>
        <p:spPr>
          <a:xfrm>
            <a:off x="5062855" y="389743"/>
            <a:ext cx="3852546" cy="4557011"/>
          </a:xfrm>
          <a:prstGeom prst="rect">
            <a:avLst/>
          </a:prstGeom>
          <a:noFill/>
        </p:spPr>
        <p:txBody>
          <a:bodyPr wrap="square" rtlCol="0">
            <a:noAutofit/>
          </a:bodyPr>
          <a:lstStyle/>
          <a:p>
            <a:pPr algn="ctr"/>
            <a:endParaRPr lang="en-US" dirty="0"/>
          </a:p>
          <a:p>
            <a:pPr algn="ctr"/>
            <a:endParaRPr lang="en-US" dirty="0"/>
          </a:p>
          <a:p>
            <a:pPr algn="ctr"/>
            <a:endParaRPr lang="en-US" dirty="0"/>
          </a:p>
          <a:p>
            <a:pPr algn="ctr"/>
            <a:endParaRPr lang="en-US" dirty="0"/>
          </a:p>
          <a:p>
            <a:pPr algn="ctr"/>
            <a:r>
              <a:rPr lang="en-US" dirty="0"/>
              <a:t>1. </a:t>
            </a:r>
            <a:r>
              <a:rPr lang="en-US" altLang="en-US" dirty="0"/>
              <a:t>Add new feature(integer) for BHK (Bedrooms Hall Kitchen).</a:t>
            </a:r>
          </a:p>
          <a:p>
            <a:pPr algn="ctr"/>
            <a:endParaRPr lang="en-US" altLang="en-US" dirty="0"/>
          </a:p>
          <a:p>
            <a:pPr algn="ctr"/>
            <a:r>
              <a:rPr lang="en-US" altLang="en-US" dirty="0"/>
              <a:t>2. Use the average for ranges, and remove complicated cases.</a:t>
            </a:r>
          </a:p>
          <a:p>
            <a:pPr algn="ctr"/>
            <a:endParaRPr lang="en-US" altLang="en-US" dirty="0"/>
          </a:p>
          <a:p>
            <a:pPr algn="ctr"/>
            <a:r>
              <a:rPr lang="en-US" altLang="en-US" dirty="0"/>
              <a:t>3. Add new feature called price per square feet.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4"/>
          <p:cNvPicPr>
            <a:picLocks noGrp="1" noChangeAspect="1"/>
          </p:cNvPicPr>
          <p:nvPr>
            <p:ph type="pic" sz="quarter" idx="4294967295"/>
          </p:nvPr>
        </p:nvPicPr>
        <p:blipFill>
          <a:blip r:embed="rId2"/>
          <a:stretch>
            <a:fillRect/>
          </a:stretch>
        </p:blipFill>
        <p:spPr>
          <a:xfrm>
            <a:off x="262327" y="3745200"/>
            <a:ext cx="7197725" cy="11191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C7DC2D7B-8F88-0D49-A6EB-8E467A37D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328" y="1210532"/>
            <a:ext cx="7326307" cy="13247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39A73311-9101-2996-BC4B-975BF08A2139}"/>
              </a:ext>
            </a:extLst>
          </p:cNvPr>
          <p:cNvSpPr txBox="1"/>
          <p:nvPr/>
        </p:nvSpPr>
        <p:spPr>
          <a:xfrm>
            <a:off x="262329" y="279113"/>
            <a:ext cx="1469036"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 </a:t>
            </a:r>
            <a:r>
              <a:rPr lang="en-US" sz="3200" i="1" dirty="0">
                <a:ln w="0"/>
                <a:solidFill>
                  <a:schemeClr val="accent1"/>
                </a:solidFill>
                <a:effectLst>
                  <a:outerShdw blurRad="38100" dist="25400" dir="5400000" algn="ctr" rotWithShape="0">
                    <a:srgbClr val="6E747A">
                      <a:alpha val="43000"/>
                    </a:srgbClr>
                  </a:outerShdw>
                </a:effectLst>
                <a:latin typeface="Tahoma" panose="020B0604030504040204" pitchFamily="34" charset="0"/>
                <a:ea typeface="Tahoma" panose="020B0604030504040204" pitchFamily="34" charset="0"/>
                <a:cs typeface="Tahoma" panose="020B0604030504040204" pitchFamily="34" charset="0"/>
              </a:rPr>
              <a:t>Before</a:t>
            </a:r>
            <a:r>
              <a:rPr lang="en-US" sz="3200" b="1" i="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Philosopher (Headings)"/>
              </a:rPr>
              <a:t> </a:t>
            </a:r>
            <a:endParaRPr lang="en-IN" i="1" dirty="0">
              <a:latin typeface="Philosopher (Headings)"/>
            </a:endParaRPr>
          </a:p>
        </p:txBody>
      </p:sp>
      <p:sp>
        <p:nvSpPr>
          <p:cNvPr id="9" name="TextBox 8">
            <a:extLst>
              <a:ext uri="{FF2B5EF4-FFF2-40B4-BE49-F238E27FC236}">
                <a16:creationId xmlns:a16="http://schemas.microsoft.com/office/drawing/2014/main" id="{0A06B279-1507-CCC4-17CF-3D9D1326BCBB}"/>
              </a:ext>
            </a:extLst>
          </p:cNvPr>
          <p:cNvSpPr txBox="1"/>
          <p:nvPr/>
        </p:nvSpPr>
        <p:spPr>
          <a:xfrm>
            <a:off x="262327" y="2900597"/>
            <a:ext cx="1394085"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i="1" dirty="0">
                <a:ln w="0"/>
                <a:solidFill>
                  <a:schemeClr val="accent1"/>
                </a:solidFill>
                <a:effectLst>
                  <a:outerShdw blurRad="38100" dist="25400" dir="5400000" algn="ctr" rotWithShape="0">
                    <a:srgbClr val="6E747A">
                      <a:alpha val="43000"/>
                    </a:srgbClr>
                  </a:outerShdw>
                </a:effectLst>
                <a:latin typeface="Tahoma" panose="020B0604030504040204" pitchFamily="34" charset="0"/>
                <a:ea typeface="Tahoma" panose="020B0604030504040204" pitchFamily="34" charset="0"/>
                <a:cs typeface="Tahoma" panose="020B0604030504040204" pitchFamily="34" charset="0"/>
              </a:rPr>
              <a:t>After</a:t>
            </a:r>
            <a:endParaRPr lang="en-IN" sz="3200" i="1" dirty="0">
              <a:ln w="0"/>
              <a:solidFill>
                <a:schemeClr val="accent1"/>
              </a:solidFill>
              <a:effectLst>
                <a:outerShdw blurRad="38100" dist="25400" dir="5400000" algn="ctr" rotWithShape="0">
                  <a:srgbClr val="6E747A">
                    <a:alpha val="43000"/>
                  </a:srgbClr>
                </a:outerShdw>
              </a:effectLst>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0EBE4"/>
        </a:solidFill>
        <a:effectLst/>
      </p:bgPr>
    </p:bg>
    <p:spTree>
      <p:nvGrpSpPr>
        <p:cNvPr id="1" name=""/>
        <p:cNvGrpSpPr/>
        <p:nvPr/>
      </p:nvGrpSpPr>
      <p:grpSpPr>
        <a:xfrm>
          <a:off x="0" y="0"/>
          <a:ext cx="0" cy="0"/>
          <a:chOff x="0" y="0"/>
          <a:chExt cx="0" cy="0"/>
        </a:xfrm>
      </p:grpSpPr>
      <p:sp>
        <p:nvSpPr>
          <p:cNvPr id="9" name="矩形 8"/>
          <p:cNvSpPr/>
          <p:nvPr/>
        </p:nvSpPr>
        <p:spPr>
          <a:xfrm rot="5400000">
            <a:off x="4141209" y="-4141209"/>
            <a:ext cx="861582" cy="9144000"/>
          </a:xfrm>
          <a:prstGeom prst="rect">
            <a:avLst/>
          </a:prstGeom>
          <a:solidFill>
            <a:srgbClr val="A362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27" name="矩形 26"/>
          <p:cNvSpPr/>
          <p:nvPr/>
        </p:nvSpPr>
        <p:spPr bwMode="auto">
          <a:xfrm>
            <a:off x="0" y="117871"/>
            <a:ext cx="9143999" cy="646331"/>
          </a:xfrm>
          <a:prstGeom prst="rect">
            <a:avLst/>
          </a:prstGeom>
          <a:noFill/>
          <a:ln>
            <a:noFill/>
          </a:ln>
        </p:spPr>
        <p:txBody>
          <a:bodyPr wrap="square" rtlCol="0">
            <a:spAutoFit/>
          </a:bodyPr>
          <a:lstStyle/>
          <a:p>
            <a:pPr algn="ctr"/>
            <a:r>
              <a:rPr lang="en-US" altLang="en-US" sz="3600" b="1" dirty="0">
                <a:ln w="38100">
                  <a:noFill/>
                </a:ln>
                <a:solidFill>
                  <a:schemeClr val="bg2"/>
                </a:solidFill>
                <a:latin typeface="+mj-ea"/>
                <a:ea typeface="+mj-ea"/>
                <a:cs typeface="Inter" panose="02000503000000020004" charset="0"/>
                <a:sym typeface="+mn-lt"/>
              </a:rPr>
              <a:t>Dimensionality Reduction</a:t>
            </a:r>
          </a:p>
        </p:txBody>
      </p:sp>
      <p:sp>
        <p:nvSpPr>
          <p:cNvPr id="2" name="文本框 1"/>
          <p:cNvSpPr txBox="1"/>
          <p:nvPr/>
        </p:nvSpPr>
        <p:spPr>
          <a:xfrm rot="5400000">
            <a:off x="8019234" y="1077614"/>
            <a:ext cx="1792331" cy="230832"/>
          </a:xfrm>
          <a:prstGeom prst="rect">
            <a:avLst/>
          </a:prstGeom>
          <a:noFill/>
          <a:ln>
            <a:noFill/>
          </a:ln>
        </p:spPr>
        <p:txBody>
          <a:bodyPr wrap="square" rtlCol="0">
            <a:spAutoFit/>
          </a:bodyPr>
          <a:lstStyle>
            <a:defPPr>
              <a:defRPr lang="en-US"/>
            </a:defPPr>
            <a:lvl1pPr>
              <a:defRPr sz="1400" spc="0">
                <a:ln w="38100">
                  <a:noFill/>
                </a:ln>
                <a:solidFill>
                  <a:srgbClr val="8F6245"/>
                </a:solidFill>
                <a:effectLst/>
                <a:latin typeface="+mj-ea"/>
                <a:ea typeface="+mj-ea"/>
              </a:defRPr>
            </a:lvl1pPr>
          </a:lstStyle>
          <a:p>
            <a:pPr algn="dist"/>
            <a:r>
              <a:rPr lang="en-US" altLang="zh-CN" sz="900">
                <a:solidFill>
                  <a:schemeClr val="accent1"/>
                </a:solidFill>
                <a:cs typeface="Inter" panose="02000503000000020004" charset="0"/>
              </a:rPr>
              <a:t>/</a:t>
            </a:r>
          </a:p>
        </p:txBody>
      </p:sp>
      <p:sp>
        <p:nvSpPr>
          <p:cNvPr id="4" name="Text Box 3"/>
          <p:cNvSpPr txBox="1"/>
          <p:nvPr/>
        </p:nvSpPr>
        <p:spPr>
          <a:xfrm>
            <a:off x="113184" y="1390951"/>
            <a:ext cx="3048000" cy="3416320"/>
          </a:xfrm>
          <a:prstGeom prst="rect">
            <a:avLst/>
          </a:prstGeom>
          <a:noFill/>
        </p:spPr>
        <p:txBody>
          <a:bodyPr wrap="square" rtlCol="0">
            <a:spAutoFit/>
          </a:bodyPr>
          <a:lstStyle/>
          <a:p>
            <a:pPr marL="285750" indent="-285750">
              <a:buFont typeface="Wingdings" panose="05000000000000000000" pitchFamily="2" charset="2"/>
              <a:buChar char="Ø"/>
            </a:pPr>
            <a:r>
              <a:rPr lang="en-US" altLang="en-US" dirty="0"/>
              <a:t>Locations with less than 10 data points are grouped as "other" to reduce categories.</a:t>
            </a:r>
          </a:p>
          <a:p>
            <a:pPr marL="285750" indent="-285750">
              <a:buFont typeface="Wingdings" panose="05000000000000000000" pitchFamily="2" charset="2"/>
              <a:buChar char="Ø"/>
            </a:pPr>
            <a:endParaRPr lang="en-US" altLang="en-US" dirty="0"/>
          </a:p>
          <a:p>
            <a:pPr marL="285750" indent="-285750">
              <a:buFont typeface="Wingdings" panose="05000000000000000000" pitchFamily="2" charset="2"/>
              <a:buChar char="Ø"/>
            </a:pPr>
            <a:r>
              <a:rPr lang="en-US" altLang="en-US" dirty="0"/>
              <a:t>Later on when we do one hot encoding, it will help us with having fewer dummy columns.</a:t>
            </a:r>
          </a:p>
          <a:p>
            <a:pPr marL="285750" indent="-285750">
              <a:buFont typeface="Wingdings" panose="05000000000000000000" pitchFamily="2" charset="2"/>
              <a:buChar char="Ø"/>
            </a:pPr>
            <a:endParaRPr lang="en-US" altLang="en-US" dirty="0"/>
          </a:p>
          <a:p>
            <a:pPr marL="285750" indent="-285750">
              <a:buFont typeface="Wingdings" panose="05000000000000000000" pitchFamily="2" charset="2"/>
              <a:buChar char="Ø"/>
            </a:pPr>
            <a:endParaRPr lang="en-US" altLang="en-US" dirty="0"/>
          </a:p>
          <a:p>
            <a:pPr marL="285750" indent="-285750">
              <a:buFont typeface="Wingdings" panose="05000000000000000000" pitchFamily="2" charset="2"/>
              <a:buChar char="Ø"/>
            </a:pPr>
            <a:endParaRPr lang="en-US" altLang="en-US" dirty="0"/>
          </a:p>
        </p:txBody>
      </p:sp>
      <p:pic>
        <p:nvPicPr>
          <p:cNvPr id="5" name="Picture 4">
            <a:extLst>
              <a:ext uri="{FF2B5EF4-FFF2-40B4-BE49-F238E27FC236}">
                <a16:creationId xmlns:a16="http://schemas.microsoft.com/office/drawing/2014/main" id="{87B432D5-A914-8FA1-EAB7-20643DE12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8834" y="1523579"/>
            <a:ext cx="5721106" cy="2316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399761" y="1270"/>
            <a:ext cx="5715000" cy="514223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cs typeface="Inter" panose="02000503000000020004" charset="0"/>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429000" cy="5143500"/>
          </a:xfrm>
          <a:prstGeom prst="rect">
            <a:avLst/>
          </a:prstGeom>
          <a:ln>
            <a:noFill/>
          </a:ln>
          <a:effectLst>
            <a:outerShdw blurRad="292100" dist="139700" dir="2700000" algn="tl" rotWithShape="0">
              <a:srgbClr val="333333">
                <a:alpha val="65000"/>
              </a:srgbClr>
            </a:outerShdw>
          </a:effectLst>
        </p:spPr>
      </p:pic>
      <p:sp>
        <p:nvSpPr>
          <p:cNvPr id="20" name="矩形 19"/>
          <p:cNvSpPr/>
          <p:nvPr/>
        </p:nvSpPr>
        <p:spPr>
          <a:xfrm>
            <a:off x="3458240" y="768360"/>
            <a:ext cx="5346699" cy="706755"/>
          </a:xfrm>
          <a:prstGeom prst="rect">
            <a:avLst/>
          </a:prstGeom>
          <a:noFill/>
          <a:ln>
            <a:noFill/>
          </a:ln>
        </p:spPr>
        <p:txBody>
          <a:bodyPr wrap="square" rtlCol="0">
            <a:spAutoFit/>
          </a:bodyPr>
          <a:lstStyle/>
          <a:p>
            <a:pPr algn="ctr"/>
            <a:r>
              <a:rPr lang="en-US" altLang="en-US" sz="4000" i="1" u="sng" dirty="0">
                <a:ln w="38100">
                  <a:noFill/>
                </a:ln>
                <a:solidFill>
                  <a:schemeClr val="bg1"/>
                </a:solidFill>
                <a:latin typeface="+mj-ea"/>
                <a:ea typeface="+mj-ea"/>
                <a:cs typeface="Inter" panose="02000503000000020004" charset="0"/>
                <a:sym typeface="+mn-lt"/>
              </a:rPr>
              <a:t>Outlier Removal</a:t>
            </a:r>
          </a:p>
        </p:txBody>
      </p:sp>
      <p:sp>
        <p:nvSpPr>
          <p:cNvPr id="3" name="文本框 2"/>
          <p:cNvSpPr txBox="1"/>
          <p:nvPr/>
        </p:nvSpPr>
        <p:spPr>
          <a:xfrm>
            <a:off x="3370521" y="2016128"/>
            <a:ext cx="5715000" cy="1741551"/>
          </a:xfrm>
          <a:prstGeom prst="rect">
            <a:avLst/>
          </a:prstGeom>
        </p:spPr>
        <p:txBody>
          <a:bodyPr wrap="square">
            <a:no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ctr"/>
            <a:r>
              <a:rPr lang="en-US" altLang="zh-CN" sz="2000" dirty="0">
                <a:ln w="19050">
                  <a:noFill/>
                </a:ln>
                <a:solidFill>
                  <a:schemeClr val="bg1"/>
                </a:solidFill>
                <a:latin typeface="+mj-ea"/>
                <a:ea typeface="+mj-ea"/>
                <a:cs typeface="Inter" panose="02000503000000020004" charset="0"/>
              </a:rPr>
              <a:t>1. </a:t>
            </a:r>
            <a:r>
              <a:rPr lang="en-US" altLang="en-US" sz="2000" dirty="0">
                <a:ln w="19050">
                  <a:noFill/>
                </a:ln>
                <a:solidFill>
                  <a:schemeClr val="bg1"/>
                </a:solidFill>
                <a:latin typeface="+mj-ea"/>
                <a:ea typeface="+mj-ea"/>
                <a:cs typeface="Inter" panose="02000503000000020004" charset="0"/>
              </a:rPr>
              <a:t>Using Business Logic</a:t>
            </a:r>
          </a:p>
          <a:p>
            <a:pPr algn="ctr"/>
            <a:endParaRPr lang="en-US" altLang="en-US" sz="2000" dirty="0">
              <a:ln w="19050">
                <a:noFill/>
              </a:ln>
              <a:solidFill>
                <a:schemeClr val="bg1"/>
              </a:solidFill>
              <a:latin typeface="+mj-ea"/>
              <a:ea typeface="+mj-ea"/>
              <a:cs typeface="Inter" panose="02000503000000020004" charset="0"/>
            </a:endParaRPr>
          </a:p>
          <a:p>
            <a:pPr algn="ctr"/>
            <a:r>
              <a:rPr lang="en-US" altLang="en-US" sz="2000" dirty="0">
                <a:ln w="19050">
                  <a:noFill/>
                </a:ln>
                <a:solidFill>
                  <a:schemeClr val="bg1"/>
                </a:solidFill>
                <a:latin typeface="+mj-ea"/>
                <a:ea typeface="+mj-ea"/>
                <a:cs typeface="Inter" panose="02000503000000020004" charset="0"/>
              </a:rPr>
              <a:t>2. Using Standard Deviation And Mean</a:t>
            </a:r>
          </a:p>
          <a:p>
            <a:pPr algn="ctr"/>
            <a:endParaRPr lang="en-US" altLang="en-US" sz="2000" dirty="0">
              <a:ln w="19050">
                <a:noFill/>
              </a:ln>
              <a:solidFill>
                <a:schemeClr val="bg1"/>
              </a:solidFill>
              <a:latin typeface="+mj-ea"/>
              <a:ea typeface="+mj-ea"/>
              <a:cs typeface="Inter" panose="02000503000000020004" charset="0"/>
            </a:endParaRPr>
          </a:p>
          <a:p>
            <a:pPr algn="ctr"/>
            <a:r>
              <a:rPr lang="en-US" altLang="en-US" sz="2000" dirty="0">
                <a:ln w="19050">
                  <a:noFill/>
                </a:ln>
                <a:solidFill>
                  <a:schemeClr val="bg1"/>
                </a:solidFill>
                <a:latin typeface="+mj-ea"/>
                <a:ea typeface="+mj-ea"/>
                <a:cs typeface="Inter" panose="02000503000000020004" charset="0"/>
              </a:rPr>
              <a:t>3.Using Bathrooms Feature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EBE4"/>
        </a:solidFill>
        <a:effectLst/>
      </p:bgPr>
    </p:bg>
    <p:spTree>
      <p:nvGrpSpPr>
        <p:cNvPr id="1" name=""/>
        <p:cNvGrpSpPr/>
        <p:nvPr/>
      </p:nvGrpSpPr>
      <p:grpSpPr>
        <a:xfrm>
          <a:off x="0" y="0"/>
          <a:ext cx="0" cy="0"/>
          <a:chOff x="0" y="0"/>
          <a:chExt cx="0" cy="0"/>
        </a:xfrm>
      </p:grpSpPr>
      <p:sp>
        <p:nvSpPr>
          <p:cNvPr id="9" name="矩形 8"/>
          <p:cNvSpPr/>
          <p:nvPr/>
        </p:nvSpPr>
        <p:spPr>
          <a:xfrm>
            <a:off x="0" y="0"/>
            <a:ext cx="1676400" cy="51435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cs typeface="Inter" panose="02000503000000020004" charset="0"/>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799" y="832247"/>
            <a:ext cx="2319337" cy="3479006"/>
          </a:xfrm>
          <a:prstGeom prst="rect">
            <a:avLst/>
          </a:prstGeom>
          <a:ln>
            <a:noFill/>
          </a:ln>
          <a:effectLst>
            <a:outerShdw blurRad="292100" dist="139700" dir="2700000" algn="tl" rotWithShape="0">
              <a:srgbClr val="333333">
                <a:alpha val="65000"/>
              </a:srgbClr>
            </a:outerShdw>
          </a:effectLst>
        </p:spPr>
      </p:pic>
      <p:sp>
        <p:nvSpPr>
          <p:cNvPr id="31" name="矩形 30"/>
          <p:cNvSpPr/>
          <p:nvPr/>
        </p:nvSpPr>
        <p:spPr>
          <a:xfrm>
            <a:off x="1761490" y="1357630"/>
            <a:ext cx="3181350" cy="242887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cs typeface="Inter" panose="02000503000000020004" charset="0"/>
            </a:endParaRPr>
          </a:p>
        </p:txBody>
      </p:sp>
      <p:sp>
        <p:nvSpPr>
          <p:cNvPr id="27" name="矩形 26"/>
          <p:cNvSpPr/>
          <p:nvPr/>
        </p:nvSpPr>
        <p:spPr bwMode="auto">
          <a:xfrm>
            <a:off x="1676401" y="1689735"/>
            <a:ext cx="3266440" cy="1754326"/>
          </a:xfrm>
          <a:prstGeom prst="rect">
            <a:avLst/>
          </a:prstGeom>
          <a:noFill/>
          <a:ln>
            <a:noFill/>
          </a:ln>
        </p:spPr>
        <p:txBody>
          <a:bodyPr wrap="square" rtlCol="0">
            <a:spAutoFit/>
          </a:bodyPr>
          <a:lstStyle/>
          <a:p>
            <a:pPr algn="ctr"/>
            <a:r>
              <a:rPr lang="en-US" altLang="zh-CN" sz="3600" i="1" dirty="0">
                <a:ln w="19050">
                  <a:noFill/>
                </a:ln>
                <a:solidFill>
                  <a:schemeClr val="bg1"/>
                </a:solidFill>
                <a:latin typeface="+mj-ea"/>
                <a:ea typeface="+mj-ea"/>
                <a:cs typeface="Inter" panose="02000503000000020004" charset="0"/>
                <a:sym typeface="+mn-ea"/>
              </a:rPr>
              <a:t> </a:t>
            </a:r>
            <a:r>
              <a:rPr lang="en-US" altLang="en-US" sz="3600" i="1" dirty="0">
                <a:ln w="19050">
                  <a:noFill/>
                </a:ln>
                <a:solidFill>
                  <a:schemeClr val="bg1"/>
                </a:solidFill>
                <a:latin typeface="+mj-ea"/>
                <a:ea typeface="+mj-ea"/>
                <a:cs typeface="Inter" panose="02000503000000020004" charset="0"/>
                <a:sym typeface="+mn-ea"/>
              </a:rPr>
              <a:t>Using Business                     Logic</a:t>
            </a:r>
            <a:endParaRPr lang="en-US" altLang="en-US" sz="3600" b="1" i="1" dirty="0">
              <a:ln w="38100">
                <a:noFill/>
              </a:ln>
              <a:solidFill>
                <a:schemeClr val="bg2"/>
              </a:solidFill>
              <a:latin typeface="+mj-ea"/>
              <a:ea typeface="+mj-ea"/>
              <a:cs typeface="Inter" panose="02000503000000020004" charset="0"/>
              <a:sym typeface="+mn-lt"/>
            </a:endParaRPr>
          </a:p>
        </p:txBody>
      </p:sp>
      <p:sp>
        <p:nvSpPr>
          <p:cNvPr id="2" name="文本框 1"/>
          <p:cNvSpPr txBox="1"/>
          <p:nvPr/>
        </p:nvSpPr>
        <p:spPr>
          <a:xfrm rot="5400000">
            <a:off x="8019234" y="1077614"/>
            <a:ext cx="1792331" cy="230832"/>
          </a:xfrm>
          <a:prstGeom prst="rect">
            <a:avLst/>
          </a:prstGeom>
          <a:noFill/>
          <a:ln>
            <a:noFill/>
          </a:ln>
        </p:spPr>
        <p:txBody>
          <a:bodyPr wrap="square" rtlCol="0">
            <a:spAutoFit/>
          </a:bodyPr>
          <a:lstStyle>
            <a:defPPr>
              <a:defRPr lang="en-US"/>
            </a:defPPr>
            <a:lvl1pPr>
              <a:defRPr sz="1400" spc="0">
                <a:ln w="38100">
                  <a:noFill/>
                </a:ln>
                <a:solidFill>
                  <a:srgbClr val="8F6245"/>
                </a:solidFill>
                <a:effectLst/>
                <a:latin typeface="+mj-ea"/>
                <a:ea typeface="+mj-ea"/>
              </a:defRPr>
            </a:lvl1pPr>
          </a:lstStyle>
          <a:p>
            <a:pPr algn="dist"/>
            <a:r>
              <a:rPr lang="en-US" altLang="zh-CN" sz="900">
                <a:solidFill>
                  <a:schemeClr val="accent1"/>
                </a:solidFill>
                <a:cs typeface="Inter" panose="02000503000000020004" charset="0"/>
              </a:rPr>
              <a:t>/</a:t>
            </a:r>
          </a:p>
        </p:txBody>
      </p:sp>
      <p:sp>
        <p:nvSpPr>
          <p:cNvPr id="30" name="文本框 29"/>
          <p:cNvSpPr txBox="1"/>
          <p:nvPr/>
        </p:nvSpPr>
        <p:spPr>
          <a:xfrm>
            <a:off x="228600" y="4032632"/>
            <a:ext cx="3641725" cy="260350"/>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sz="1100" i="0" u="none" strike="noStrike" kern="1200" cap="none" spc="0" normalizeH="0" baseline="0" noProof="0">
                <a:ln w="19050">
                  <a:noFill/>
                </a:ln>
                <a:solidFill>
                  <a:schemeClr val="accent1"/>
                </a:solidFill>
                <a:effectLst/>
                <a:uLnTx/>
                <a:uFillTx/>
                <a:latin typeface="+mj-ea"/>
                <a:ea typeface="+mj-ea"/>
                <a:cs typeface="Inter" panose="02000503000000020004" charset="0"/>
                <a:sym typeface="Inter" panose="02000503000000020004" charset="0"/>
              </a:rPr>
              <a:t>s.</a:t>
            </a:r>
          </a:p>
        </p:txBody>
      </p:sp>
      <p:pic>
        <p:nvPicPr>
          <p:cNvPr id="3" name="Picture Placeholder 2"/>
          <p:cNvPicPr>
            <a:picLocks noGrp="1" noChangeAspect="1"/>
          </p:cNvPicPr>
          <p:nvPr>
            <p:ph type="pic" sz="quarter" idx="4294967295"/>
          </p:nvPr>
        </p:nvPicPr>
        <p:blipFill>
          <a:blip r:embed="rId3"/>
          <a:stretch>
            <a:fillRect/>
          </a:stretch>
        </p:blipFill>
        <p:spPr>
          <a:xfrm>
            <a:off x="2720416" y="4032841"/>
            <a:ext cx="6194983" cy="86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 Box 4"/>
          <p:cNvSpPr txBox="1"/>
          <p:nvPr/>
        </p:nvSpPr>
        <p:spPr>
          <a:xfrm>
            <a:off x="4986628" y="1749244"/>
            <a:ext cx="4068445" cy="1869440"/>
          </a:xfrm>
          <a:prstGeom prst="rect">
            <a:avLst/>
          </a:prstGeom>
          <a:noFill/>
        </p:spPr>
        <p:txBody>
          <a:bodyPr wrap="square" rtlCol="0">
            <a:noAutofit/>
          </a:bodyPr>
          <a:lstStyle/>
          <a:p>
            <a:r>
              <a:rPr lang="en-US" altLang="en-US" dirty="0"/>
              <a:t>We have 6 bhk apartment with 1020 sqft. Another one is 8 bhk and total sqft is 600, </a:t>
            </a:r>
            <a:r>
              <a:rPr lang="en-US" altLang="en-US" dirty="0">
                <a:sym typeface="+mn-ea"/>
              </a:rPr>
              <a:t> it is considered unrealistic</a:t>
            </a:r>
            <a:r>
              <a:rPr lang="en-US" altLang="en-US" dirty="0"/>
              <a:t>. These are clear data errors that can be removed safely.</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NmYmEwOWQ4Y2Q0M2IxMGZkNjI4ZjhkZDQyNzg1OTYifQ=="/>
  <p:tag name="ISLIDE.GUIDESSETTING" val="{&quot;Id&quot;:&quot;GuidesStyle_Narrow&quot;,&quot;Name&quot;:&quot;较窄&quot;,&quot;Kind&quot;:&quot;System&quot;,&quot;OldGuidesSetting&quot;:{&quot;HeaderHeight&quot;:10.0,&quot;FooterHeight&quot;:5.0,&quot;SideMargin&quot;:2.5,&quot;TopMargin&quot;:0.0,&quot;BottomMargin&quot;:0.0,&quot;IntervalMargin&quot;:1.0}}"/>
  <p:tag name="KSO_WPP_MARK_KEY" val="7b65fe37-0b5c-40d5-a454-83d51c3cb414"/>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自定义 993">
      <a:dk1>
        <a:sysClr val="windowText" lastClr="000000"/>
      </a:dk1>
      <a:lt1>
        <a:sysClr val="window" lastClr="FFFFFF"/>
      </a:lt1>
      <a:dk2>
        <a:srgbClr val="000000"/>
      </a:dk2>
      <a:lt2>
        <a:srgbClr val="F8F8F8"/>
      </a:lt2>
      <a:accent1>
        <a:srgbClr val="A3623F"/>
      </a:accent1>
      <a:accent2>
        <a:srgbClr val="E6C35D"/>
      </a:accent2>
      <a:accent3>
        <a:srgbClr val="3F3F3F"/>
      </a:accent3>
      <a:accent4>
        <a:srgbClr val="595959"/>
      </a:accent4>
      <a:accent5>
        <a:srgbClr val="5F5F5F"/>
      </a:accent5>
      <a:accent6>
        <a:srgbClr val="4D4D4D"/>
      </a:accent6>
      <a:hlink>
        <a:srgbClr val="000000"/>
      </a:hlink>
      <a:folHlink>
        <a:srgbClr val="919191"/>
      </a:folHlink>
    </a:clrScheme>
    <a:fontScheme name="2022采购宋体思源宋体 CN Heavy">
      <a:majorFont>
        <a:latin typeface="Inter"/>
        <a:ea typeface="Philosopher"/>
        <a:cs typeface=""/>
      </a:majorFont>
      <a:minorFont>
        <a:latin typeface="Inter"/>
        <a:ea typeface="Inter"/>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Inter"/>
        <a:ea typeface=""/>
        <a:cs typeface=""/>
        <a:font script="Jpan" typeface="ＭＳ Ｐゴシック"/>
        <a:font script="Hang" typeface="맑은 고딕"/>
        <a:font script="Hans" typeface="Inte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a:ea typeface=""/>
        <a:cs typeface=""/>
        <a:font script="Jpan" typeface="ＭＳ Ｐゴシック"/>
        <a:font script="Hang" typeface="맑은 고딕"/>
        <a:font script="Hans" typeface="Inter"/>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Inter"/>
        <a:ea typeface=""/>
        <a:cs typeface=""/>
        <a:font script="Jpan" typeface="ＭＳ Ｐゴシック"/>
        <a:font script="Hang" typeface="맑은 고딕"/>
        <a:font script="Hans" typeface="Inte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nter"/>
        <a:ea typeface=""/>
        <a:cs typeface=""/>
        <a:font script="Jpan" typeface="ＭＳ Ｐゴシック"/>
        <a:font script="Hang" typeface="맑은 고딕"/>
        <a:font script="Hans" typeface="Inter"/>
        <a:font script="Hant" typeface="新細明體"/>
        <a:font script="Arab" typeface="Inter"/>
        <a:font script="Hebr" typeface="Inte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Inte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653</TotalTime>
  <Words>831</Words>
  <Application>Microsoft Office PowerPoint</Application>
  <PresentationFormat>On-screen Show (16:9)</PresentationFormat>
  <Paragraphs>119</Paragraphs>
  <Slides>18</Slides>
  <Notes>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Wingdings</vt:lpstr>
      <vt:lpstr>Philosopher</vt:lpstr>
      <vt:lpstr>Tahoma</vt:lpstr>
      <vt:lpstr>Berlin Sans FB Demi</vt:lpstr>
      <vt:lpstr>Arial</vt:lpstr>
      <vt:lpstr>Bahnschrift SemiBold</vt:lpstr>
      <vt:lpstr>Poppins</vt:lpstr>
      <vt:lpstr>Philosopher (Headings)</vt:lpstr>
      <vt:lpstr>Inter</vt:lpstr>
      <vt:lpstr>Bahnschrift Condensed</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ARKO PRIYO NANDI</cp:lastModifiedBy>
  <cp:revision>56</cp:revision>
  <dcterms:created xsi:type="dcterms:W3CDTF">2022-02-25T07:15:00Z</dcterms:created>
  <dcterms:modified xsi:type="dcterms:W3CDTF">2025-03-24T06:44:11Z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F59D2DC9B21D45AFB9B64420429A3CCD_11</vt:lpwstr>
  </property>
  <property fmtid="{D5CDD505-2E9C-101B-9397-08002B2CF9AE}" pid="3" name="KSOProductBuildVer">
    <vt:lpwstr>1033-12.2.0.20326</vt:lpwstr>
  </property>
</Properties>
</file>